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8" r:id="rId2"/>
    <p:sldId id="270" r:id="rId3"/>
    <p:sldId id="274" r:id="rId4"/>
    <p:sldId id="271" r:id="rId5"/>
    <p:sldId id="275" r:id="rId6"/>
    <p:sldId id="272" r:id="rId7"/>
    <p:sldId id="273" r:id="rId8"/>
    <p:sldId id="277" r:id="rId9"/>
    <p:sldId id="278" r:id="rId10"/>
    <p:sldId id="276" r:id="rId11"/>
    <p:sldId id="290" r:id="rId12"/>
    <p:sldId id="291" r:id="rId13"/>
    <p:sldId id="292" r:id="rId14"/>
    <p:sldId id="293" r:id="rId15"/>
    <p:sldId id="279" r:id="rId16"/>
    <p:sldId id="281" r:id="rId17"/>
    <p:sldId id="282" r:id="rId18"/>
    <p:sldId id="283" r:id="rId19"/>
    <p:sldId id="280" r:id="rId20"/>
    <p:sldId id="287" r:id="rId21"/>
    <p:sldId id="289" r:id="rId22"/>
    <p:sldId id="288" r:id="rId23"/>
    <p:sldId id="29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E48686"/>
    <a:srgbClr val="EDED13"/>
    <a:srgbClr val="B482DA"/>
    <a:srgbClr val="A86ED4"/>
    <a:srgbClr val="D6E0F2"/>
    <a:srgbClr val="CDFBCF"/>
    <a:srgbClr val="FD512F"/>
    <a:srgbClr val="B7D8A0"/>
    <a:srgbClr val="DFA5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16635-EE7B-4AD3-8F5A-7DE0F34D4DDC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079A8-4938-41A4-9CF4-937F205D7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76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06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스마트신호등은 설치가 비싸고 인터넷을 </a:t>
            </a:r>
            <a:r>
              <a:rPr lang="ko-KR" altLang="en-US" dirty="0" err="1"/>
              <a:t>달려야할텐데</a:t>
            </a:r>
            <a:endParaRPr lang="en-US" altLang="ko-KR" dirty="0"/>
          </a:p>
          <a:p>
            <a:r>
              <a:rPr lang="ko-KR" altLang="en-US" dirty="0"/>
              <a:t>자율주행자동차를 상용화하려면 </a:t>
            </a:r>
            <a:r>
              <a:rPr lang="en-US" altLang="ko-KR" dirty="0"/>
              <a:t>v2v</a:t>
            </a:r>
            <a:r>
              <a:rPr lang="ko-KR" altLang="en-US" dirty="0"/>
              <a:t>나 </a:t>
            </a:r>
            <a:r>
              <a:rPr lang="en-US" altLang="ko-KR" dirty="0"/>
              <a:t>v2i</a:t>
            </a:r>
            <a:r>
              <a:rPr lang="ko-KR" altLang="en-US" dirty="0"/>
              <a:t>를 </a:t>
            </a:r>
            <a:r>
              <a:rPr lang="ko-KR" altLang="en-US" dirty="0" err="1"/>
              <a:t>해야하는데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V2i</a:t>
            </a:r>
            <a:r>
              <a:rPr lang="ko-KR" altLang="en-US" dirty="0"/>
              <a:t>중 신호등</a:t>
            </a:r>
            <a:r>
              <a:rPr lang="en-US" altLang="ko-KR" dirty="0"/>
              <a:t>,</a:t>
            </a:r>
            <a:r>
              <a:rPr lang="ko-KR" altLang="en-US" dirty="0"/>
              <a:t>표지판은 고속도로에도 계속 있으므로 필자입장에서는 괜찮은 방법이라고 생각해서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33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753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12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59E47-66E5-C73C-2302-B58135955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F53B6-28B0-9B60-BB23-1041BB6E8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73E58-7300-87C6-F3E8-9D26D904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98B35D-694F-0D53-C715-49614F6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7ACA0-4EDD-6019-89BC-A1E37B9C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2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7AA28-B144-81DC-785B-E0C59AD9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74DDA1-877F-1C26-7E6E-B9B6A9C01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B32A1-68F6-F974-9775-32CBEC15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C3EC9-79F5-145E-007E-E36E7AA6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5C23C-0A8C-FCB9-FDCD-1EE2C026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6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C1FF87-F11C-82D4-4306-8F28FC376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6922C7-16AC-0212-D002-BBB228C9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C35EF-975A-8D5F-5434-4973815F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594F4-DD85-0B85-89AA-2627F84B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6C2EB-82DC-C7B7-4AC0-8B1B1A46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4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878DB-8D1B-13D2-6A27-C6692B8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C499F-9756-DFB6-81BD-031CE73A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F6FC3-CEB4-2F35-6AE2-EF95C682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7E787-CB78-43CB-1FD9-4C530BAC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84D86-8219-BF06-2F17-D596A2A0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97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7FEDF-3373-99A5-CCEA-D5FBB719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7B4A5C-9156-2F71-9964-5F1196548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453F3-2AB6-B298-5042-CAC0E1F5D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D4164-6A39-BA57-1C85-EC9C7594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CE5B1-09FA-9337-A3A9-A268F337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80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A709F-57E9-BA33-B9D3-E28C1DD1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329E4D-2E68-252A-D20B-61EE78CE2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E7F7EB-8A61-A568-E83B-4EEE6D2A2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FAC9C0-3169-BC9F-76C7-12D7636A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BB504-4AFB-8BD5-9F8C-789448EC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754D96-91F7-4AF3-5631-EDA43357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7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296EF-EBE9-60EE-218A-05441A92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9F61C-1D09-A74D-F3A5-9058D2F3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AFFCCF-4B11-F941-E648-24855C844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A1001D-8285-D538-266B-D7915BF00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0E7AD6-E0ED-39C1-11F8-E4F7EDA12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DA755F-7EA3-7235-5B0B-6D18DA6C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D3EFE4-501F-BF0B-2DDF-05A4E620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85DC2E-C572-20F8-B7D6-65CD9780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9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DE327-498A-0F58-8E88-F226868F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0FA4F0-3887-0C4C-3A1A-D8EDAF91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287113-BAD3-382A-F56B-B2C306D3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296328-A863-E0CB-B631-35308494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9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1FDAB8-7DB9-5EF1-FEEE-EFBB0816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65E02C-347F-969F-290C-2C5BB825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420C9-14A1-B8C5-530E-BCA81E64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07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30354-CC08-66BB-E054-CC45C185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FAEC9-9F63-DDCA-100F-7CE023DF9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80CE6-B85A-E1D7-3937-4C9C519F2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F69745-838E-B5CB-F2FA-5D121B05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65A003-05D0-7BDF-4D6E-AACF864A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210AE7-0E3F-49CA-424B-207809FA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7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7AB90-F006-12CD-7E0E-F706E679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6BBEFE-6351-47A4-2F38-5A12F8299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EACA27-5578-89D6-F7F4-0A0523E43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81B8B-BDCD-BCCB-38EC-3F3BF231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D3F73-B679-14ED-BDDF-7EEA4C66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C9907-4F92-2DCB-4F71-7206588E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6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5257BC-F9A5-BFDB-F0B0-605700A6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F783CF-DE67-DF3A-6014-967688208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EB0E5-831E-65B0-336A-74B917242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FD4B6-0F06-321C-5E1E-A379A6A49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A02AA-E972-D4E4-D67E-A8A84D9D7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5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7.jpeg"/><Relationship Id="rId7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2.jpeg"/><Relationship Id="rId7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microsoft.com/office/2007/relationships/hdphoto" Target="../media/hdphoto3.wdp"/><Relationship Id="rId4" Type="http://schemas.openxmlformats.org/officeDocument/2006/relationships/image" Target="../media/image42.png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7.png"/><Relationship Id="rId7" Type="http://schemas.openxmlformats.org/officeDocument/2006/relationships/image" Target="../media/image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microsoft.com/office/2007/relationships/hdphoto" Target="../media/hdphoto3.wdp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-287867" y="-287867"/>
            <a:ext cx="12970934" cy="728133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1981200" y="653521"/>
            <a:ext cx="8407400" cy="4914900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2B1C70-D1E7-C10E-F247-96FBB1C1F61E}"/>
              </a:ext>
            </a:extLst>
          </p:cNvPr>
          <p:cNvSpPr/>
          <p:nvPr/>
        </p:nvSpPr>
        <p:spPr>
          <a:xfrm>
            <a:off x="1276350" y="137345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9436100" y="143986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62414F-FE10-8FD1-249E-1BB4F2546448}"/>
              </a:ext>
            </a:extLst>
          </p:cNvPr>
          <p:cNvSpPr/>
          <p:nvPr/>
        </p:nvSpPr>
        <p:spPr>
          <a:xfrm>
            <a:off x="3889375" y="3094368"/>
            <a:ext cx="4616450" cy="8497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6"/>
            <a:ext cx="9144000" cy="165576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기획서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4EA19A0-A41C-947A-8691-29E642D35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6049" y="4224338"/>
            <a:ext cx="7102843" cy="995362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solidFill>
                  <a:srgbClr val="FFC000"/>
                </a:solidFill>
              </a:rPr>
              <a:t>팀명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              Next Level</a:t>
            </a:r>
          </a:p>
          <a:p>
            <a:pPr algn="l"/>
            <a:r>
              <a:rPr lang="ko-KR" altLang="en-US" b="1" dirty="0">
                <a:solidFill>
                  <a:srgbClr val="FFC000"/>
                </a:solidFill>
              </a:rPr>
              <a:t>팀원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</a:t>
            </a:r>
            <a:r>
              <a:rPr lang="ko-KR" altLang="en-US" b="1" dirty="0" err="1">
                <a:solidFill>
                  <a:srgbClr val="FFC000"/>
                </a:solidFill>
              </a:rPr>
              <a:t>홍유강</a:t>
            </a:r>
            <a:r>
              <a:rPr lang="en-US" altLang="ko-KR" b="1" dirty="0">
                <a:solidFill>
                  <a:srgbClr val="FFC000"/>
                </a:solidFill>
              </a:rPr>
              <a:t>, </a:t>
            </a:r>
            <a:r>
              <a:rPr lang="ko-KR" altLang="en-US" b="1" dirty="0" err="1">
                <a:solidFill>
                  <a:srgbClr val="FFC000"/>
                </a:solidFill>
              </a:rPr>
              <a:t>이영서</a:t>
            </a:r>
            <a:r>
              <a:rPr lang="en-US" altLang="ko-KR" b="1" dirty="0">
                <a:solidFill>
                  <a:srgbClr val="FFC000"/>
                </a:solidFill>
              </a:rPr>
              <a:t>,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최현솔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810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옅은, 교통, 실외, 거리이(가) 표시된 사진&#10;&#10;자동 생성된 설명">
            <a:extLst>
              <a:ext uri="{FF2B5EF4-FFF2-40B4-BE49-F238E27FC236}">
                <a16:creationId xmlns:a16="http://schemas.microsoft.com/office/drawing/2014/main" id="{C62EDEF5-4FC7-F314-5348-56F7843F2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34" y="-33870"/>
            <a:ext cx="12272434" cy="69257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-33870"/>
            <a:ext cx="12462933" cy="6925734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３</a:t>
            </a:r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 방법</a:t>
            </a:r>
          </a:p>
        </p:txBody>
      </p:sp>
    </p:spTree>
    <p:extLst>
      <p:ext uri="{BB962C8B-B14F-4D97-AF65-F5344CB8AC3E}">
        <p14:creationId xmlns:p14="http://schemas.microsoft.com/office/powerpoint/2010/main" val="233535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DC42915-47D2-7FE7-11F6-D701875ED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44" y="2062549"/>
            <a:ext cx="9966960" cy="46807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B774E3-909C-FC4E-A044-7BE876B72414}"/>
              </a:ext>
            </a:extLst>
          </p:cNvPr>
          <p:cNvSpPr/>
          <p:nvPr/>
        </p:nvSpPr>
        <p:spPr>
          <a:xfrm>
            <a:off x="4350174" y="1832143"/>
            <a:ext cx="3495040" cy="48102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0FD65-D5D2-9FD8-E68B-D48D41D5C362}"/>
              </a:ext>
            </a:extLst>
          </p:cNvPr>
          <p:cNvSpPr txBox="1"/>
          <p:nvPr/>
        </p:nvSpPr>
        <p:spPr>
          <a:xfrm>
            <a:off x="2627715" y="1162950"/>
            <a:ext cx="712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복잡한 연산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그래픽 처리 및 외부기기 제어 가능</a:t>
            </a:r>
            <a:r>
              <a:rPr lang="en-US" altLang="ko-KR" sz="2400" b="1" dirty="0">
                <a:solidFill>
                  <a:srgbClr val="FF0000"/>
                </a:solidFill>
              </a:rPr>
              <a:t>!!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9926937" y="114667"/>
            <a:ext cx="206178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H/W</a:t>
            </a:r>
          </a:p>
        </p:txBody>
      </p:sp>
    </p:spTree>
    <p:extLst>
      <p:ext uri="{BB962C8B-B14F-4D97-AF65-F5344CB8AC3E}">
        <p14:creationId xmlns:p14="http://schemas.microsoft.com/office/powerpoint/2010/main" val="434074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2B2CEC-3B6C-A655-43C2-C985A835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0" y="0"/>
            <a:ext cx="7589519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C24C7FB-4290-8F46-0465-51D71924CBBC}"/>
              </a:ext>
            </a:extLst>
          </p:cNvPr>
          <p:cNvSpPr/>
          <p:nvPr/>
        </p:nvSpPr>
        <p:spPr>
          <a:xfrm>
            <a:off x="5709920" y="5080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BA7DE08-5934-31AE-B12B-80E8967C6F01}"/>
              </a:ext>
            </a:extLst>
          </p:cNvPr>
          <p:cNvSpPr/>
          <p:nvPr/>
        </p:nvSpPr>
        <p:spPr>
          <a:xfrm>
            <a:off x="5405120" y="246888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77B807-6B36-B53A-3456-821151921AB2}"/>
              </a:ext>
            </a:extLst>
          </p:cNvPr>
          <p:cNvSpPr/>
          <p:nvPr/>
        </p:nvSpPr>
        <p:spPr>
          <a:xfrm>
            <a:off x="7691120" y="1188719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7E14B7A-DFEE-CAA1-AF0F-92625CAD4CEB}"/>
              </a:ext>
            </a:extLst>
          </p:cNvPr>
          <p:cNvSpPr/>
          <p:nvPr/>
        </p:nvSpPr>
        <p:spPr>
          <a:xfrm>
            <a:off x="6026950" y="586232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sz="3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AC6889-C4A3-BD72-F19C-95F6EF9DDC06}"/>
              </a:ext>
            </a:extLst>
          </p:cNvPr>
          <p:cNvSpPr/>
          <p:nvPr/>
        </p:nvSpPr>
        <p:spPr>
          <a:xfrm>
            <a:off x="7477760" y="519176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sz="3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47445D9-5559-AC42-7CDD-827DDE1EA636}"/>
              </a:ext>
            </a:extLst>
          </p:cNvPr>
          <p:cNvSpPr/>
          <p:nvPr/>
        </p:nvSpPr>
        <p:spPr>
          <a:xfrm>
            <a:off x="8916340" y="1287977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C816D-9052-8C0B-3F54-EBAA1900A27B}"/>
              </a:ext>
            </a:extLst>
          </p:cNvPr>
          <p:cNvSpPr txBox="1"/>
          <p:nvPr/>
        </p:nvSpPr>
        <p:spPr>
          <a:xfrm>
            <a:off x="853441" y="138548"/>
            <a:ext cx="3714420" cy="7386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AC</a:t>
            </a:r>
            <a:r>
              <a:rPr lang="ko-KR" altLang="en-US" sz="2400" b="1" dirty="0"/>
              <a:t>선</a:t>
            </a:r>
            <a:endParaRPr lang="en-US" altLang="ko-KR" sz="2400" b="1" dirty="0"/>
          </a:p>
          <a:p>
            <a:r>
              <a:rPr lang="en-US" altLang="ko-KR" dirty="0"/>
              <a:t>220V </a:t>
            </a:r>
            <a:r>
              <a:rPr lang="ko-KR" altLang="en-US" dirty="0"/>
              <a:t>교류전압의 </a:t>
            </a:r>
            <a:r>
              <a:rPr lang="ko-KR" altLang="en-US" b="1" dirty="0">
                <a:solidFill>
                  <a:srgbClr val="FF0000"/>
                </a:solidFill>
              </a:rPr>
              <a:t>전원 공급케이블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2546644-BA79-1BC8-194E-4FB152A52A8C}"/>
              </a:ext>
            </a:extLst>
          </p:cNvPr>
          <p:cNvSpPr/>
          <p:nvPr/>
        </p:nvSpPr>
        <p:spPr>
          <a:xfrm>
            <a:off x="82861" y="154572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AE80D9-277A-5E6B-07F3-EAFC63974683}"/>
              </a:ext>
            </a:extLst>
          </p:cNvPr>
          <p:cNvSpPr txBox="1"/>
          <p:nvPr/>
        </p:nvSpPr>
        <p:spPr>
          <a:xfrm>
            <a:off x="853439" y="1020634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SMPS</a:t>
            </a:r>
            <a:r>
              <a:rPr lang="ko-KR" altLang="en-US" sz="2400" b="1" dirty="0"/>
              <a:t>파워</a:t>
            </a:r>
            <a:endParaRPr lang="en-US" altLang="ko-KR" sz="2400" b="1" dirty="0"/>
          </a:p>
          <a:p>
            <a:r>
              <a:rPr lang="en-US" altLang="ko-KR" dirty="0"/>
              <a:t>220V </a:t>
            </a:r>
            <a:r>
              <a:rPr lang="ko-KR" altLang="en-US" dirty="0"/>
              <a:t>교류전압을 </a:t>
            </a:r>
            <a:r>
              <a:rPr lang="en-US" altLang="ko-KR" dirty="0"/>
              <a:t>5V</a:t>
            </a:r>
            <a:r>
              <a:rPr lang="ko-KR" altLang="en-US" dirty="0"/>
              <a:t>직류전압으로 변환하는 </a:t>
            </a:r>
            <a:r>
              <a:rPr lang="ko-KR" altLang="en-US" b="1" dirty="0">
                <a:solidFill>
                  <a:srgbClr val="FF0000"/>
                </a:solidFill>
              </a:rPr>
              <a:t>전압변환장치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76D6B16-7C3A-206E-E4FF-2ECD3A6CDF0F}"/>
              </a:ext>
            </a:extLst>
          </p:cNvPr>
          <p:cNvSpPr/>
          <p:nvPr/>
        </p:nvSpPr>
        <p:spPr>
          <a:xfrm>
            <a:off x="82860" y="1036658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3636B-EE19-BE53-3FEB-2FF622301E5A}"/>
              </a:ext>
            </a:extLst>
          </p:cNvPr>
          <p:cNvSpPr txBox="1"/>
          <p:nvPr/>
        </p:nvSpPr>
        <p:spPr>
          <a:xfrm>
            <a:off x="853440" y="2179719"/>
            <a:ext cx="3714419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DC</a:t>
            </a:r>
            <a:r>
              <a:rPr lang="ko-KR" altLang="en-US" sz="2400" b="1" dirty="0"/>
              <a:t>선</a:t>
            </a:r>
            <a:endParaRPr lang="en-US" altLang="ko-KR" sz="2400" b="1" dirty="0"/>
          </a:p>
          <a:p>
            <a:r>
              <a:rPr lang="en-US" altLang="ko-KR" dirty="0"/>
              <a:t>5V </a:t>
            </a:r>
            <a:r>
              <a:rPr lang="ko-KR" altLang="en-US" dirty="0"/>
              <a:t>직류전압을 </a:t>
            </a:r>
            <a:r>
              <a:rPr lang="ko-KR" altLang="en-US" b="1" dirty="0"/>
              <a:t>컨트롤러</a:t>
            </a:r>
            <a:r>
              <a:rPr lang="ko-KR" altLang="en-US" dirty="0"/>
              <a:t>와 </a:t>
            </a:r>
            <a:r>
              <a:rPr lang="ko-KR" altLang="en-US" b="1" dirty="0"/>
              <a:t>모듈</a:t>
            </a:r>
            <a:r>
              <a:rPr lang="ko-KR" altLang="en-US" dirty="0"/>
              <a:t>에 제공하는 </a:t>
            </a:r>
            <a:r>
              <a:rPr lang="ko-KR" altLang="en-US" b="1" dirty="0">
                <a:solidFill>
                  <a:srgbClr val="FF0000"/>
                </a:solidFill>
              </a:rPr>
              <a:t>전원 공급 케이블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593126-12EC-AD52-829B-C68FE8BC4923}"/>
              </a:ext>
            </a:extLst>
          </p:cNvPr>
          <p:cNvSpPr/>
          <p:nvPr/>
        </p:nvSpPr>
        <p:spPr>
          <a:xfrm>
            <a:off x="82861" y="2195743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1E3F62-E5BE-21F4-3A34-A92B0D564478}"/>
              </a:ext>
            </a:extLst>
          </p:cNvPr>
          <p:cNvSpPr txBox="1"/>
          <p:nvPr/>
        </p:nvSpPr>
        <p:spPr>
          <a:xfrm>
            <a:off x="853439" y="3336256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컨트롤러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모듈에 데이터를 제공</a:t>
            </a:r>
            <a:r>
              <a:rPr lang="ko-KR" altLang="en-US" dirty="0"/>
              <a:t>하는 소형 컴퓨터로</a:t>
            </a:r>
            <a:r>
              <a:rPr lang="en-US" altLang="ko-KR" dirty="0"/>
              <a:t> </a:t>
            </a:r>
            <a:r>
              <a:rPr lang="ko-KR" altLang="en-US" dirty="0" err="1"/>
              <a:t>라즈베리파이</a:t>
            </a:r>
            <a:r>
              <a:rPr lang="en-US" altLang="ko-KR" dirty="0"/>
              <a:t>4 </a:t>
            </a:r>
            <a:r>
              <a:rPr lang="ko-KR" altLang="en-US" dirty="0"/>
              <a:t>사용 예정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FDB2839-1D99-63D8-5974-B4019EE71B97}"/>
              </a:ext>
            </a:extLst>
          </p:cNvPr>
          <p:cNvSpPr/>
          <p:nvPr/>
        </p:nvSpPr>
        <p:spPr>
          <a:xfrm>
            <a:off x="82859" y="335228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592AF4-1F7E-898D-0574-D8356AEE8B79}"/>
              </a:ext>
            </a:extLst>
          </p:cNvPr>
          <p:cNvSpPr txBox="1"/>
          <p:nvPr/>
        </p:nvSpPr>
        <p:spPr>
          <a:xfrm>
            <a:off x="853439" y="4492793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데이터 케이블</a:t>
            </a:r>
            <a:endParaRPr lang="en-US" altLang="ko-KR" sz="2400" b="1" dirty="0"/>
          </a:p>
          <a:p>
            <a:r>
              <a:rPr lang="ko-KR" altLang="en-US" dirty="0"/>
              <a:t>컨트롤러로부터 </a:t>
            </a:r>
            <a:r>
              <a:rPr lang="ko-KR" altLang="en-US" b="1" dirty="0">
                <a:solidFill>
                  <a:srgbClr val="FF0000"/>
                </a:solidFill>
              </a:rPr>
              <a:t>데이터를 전송하는 케이블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6252C29-CA0C-6C93-268F-15FE4BC9E395}"/>
              </a:ext>
            </a:extLst>
          </p:cNvPr>
          <p:cNvSpPr/>
          <p:nvPr/>
        </p:nvSpPr>
        <p:spPr>
          <a:xfrm>
            <a:off x="82859" y="4508817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7654BA-E512-ADB8-EE32-49479BB6AEF8}"/>
              </a:ext>
            </a:extLst>
          </p:cNvPr>
          <p:cNvSpPr txBox="1"/>
          <p:nvPr/>
        </p:nvSpPr>
        <p:spPr>
          <a:xfrm>
            <a:off x="850589" y="5649330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모듈</a:t>
            </a:r>
            <a:endParaRPr lang="en-US" altLang="ko-KR" sz="2400" b="1" dirty="0"/>
          </a:p>
          <a:p>
            <a:r>
              <a:rPr lang="ko-KR" altLang="en-US" dirty="0"/>
              <a:t>컨트롤러로부터 데이터를 받아 </a:t>
            </a:r>
            <a:r>
              <a:rPr lang="ko-KR" altLang="en-US" b="1" dirty="0"/>
              <a:t>문자 및 숫자</a:t>
            </a:r>
            <a:r>
              <a:rPr lang="ko-KR" altLang="en-US" dirty="0"/>
              <a:t>를 출력하는 </a:t>
            </a:r>
            <a:r>
              <a:rPr lang="en-US" altLang="ko-KR" b="1" dirty="0">
                <a:solidFill>
                  <a:srgbClr val="FF0000"/>
                </a:solidFill>
              </a:rPr>
              <a:t>LED</a:t>
            </a:r>
            <a:r>
              <a:rPr lang="ko-KR" altLang="en-US" b="1" dirty="0">
                <a:solidFill>
                  <a:srgbClr val="FF0000"/>
                </a:solidFill>
              </a:rPr>
              <a:t>전광판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525E79C-E017-615E-67D7-119F01F58B76}"/>
              </a:ext>
            </a:extLst>
          </p:cNvPr>
          <p:cNvSpPr/>
          <p:nvPr/>
        </p:nvSpPr>
        <p:spPr>
          <a:xfrm>
            <a:off x="80009" y="5665354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09513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105DEE0-9540-2375-A241-95E3675E2F22}"/>
              </a:ext>
            </a:extLst>
          </p:cNvPr>
          <p:cNvGrpSpPr/>
          <p:nvPr/>
        </p:nvGrpSpPr>
        <p:grpSpPr>
          <a:xfrm>
            <a:off x="274321" y="2068115"/>
            <a:ext cx="4846320" cy="4159965"/>
            <a:chOff x="314960" y="1793795"/>
            <a:chExt cx="6703695" cy="4159965"/>
          </a:xfrm>
        </p:grpSpPr>
        <p:pic>
          <p:nvPicPr>
            <p:cNvPr id="11266" name="Picture 2" descr="Raspberry Pi 4, Enclosures &amp; Cameras | element14">
              <a:extLst>
                <a:ext uri="{FF2B5EF4-FFF2-40B4-BE49-F238E27FC236}">
                  <a16:creationId xmlns:a16="http://schemas.microsoft.com/office/drawing/2014/main" id="{5CA5D2D5-4DC7-3F8F-037E-4C1493FEC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963" y="2250895"/>
              <a:ext cx="3858342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용어] Raspbian (라즈비안) - 개념 : 네이버 블로그">
              <a:extLst>
                <a:ext uri="{FF2B5EF4-FFF2-40B4-BE49-F238E27FC236}">
                  <a16:creationId xmlns:a16="http://schemas.microsoft.com/office/drawing/2014/main" id="{15334966-3080-E122-DF03-404EEFD2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259" y="2733258"/>
              <a:ext cx="2800350" cy="163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48A882-4807-0C49-9662-D612C0379A2A}"/>
                </a:ext>
              </a:extLst>
            </p:cNvPr>
            <p:cNvSpPr txBox="1"/>
            <p:nvPr/>
          </p:nvSpPr>
          <p:spPr>
            <a:xfrm>
              <a:off x="1714945" y="4889320"/>
              <a:ext cx="491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/>
                <a:t>라즈베리파이</a:t>
              </a:r>
              <a:r>
                <a:rPr lang="en-US" altLang="ko-KR" dirty="0"/>
                <a:t>4 </a:t>
              </a:r>
              <a:r>
                <a:rPr lang="ko-KR" altLang="en-US" sz="2400" b="1" dirty="0"/>
                <a:t>운영체제</a:t>
              </a:r>
              <a:r>
                <a:rPr lang="ko-KR" altLang="en-US" dirty="0"/>
                <a:t> 설치</a:t>
              </a:r>
              <a:endParaRPr lang="en-US" altLang="ko-KR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FC960F-B78B-2849-A1F0-D0023E421162}"/>
                </a:ext>
              </a:extLst>
            </p:cNvPr>
            <p:cNvSpPr/>
            <p:nvPr/>
          </p:nvSpPr>
          <p:spPr>
            <a:xfrm>
              <a:off x="314960" y="1793795"/>
              <a:ext cx="6703695" cy="415996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6A29A4F-C331-4BBE-D725-9E788AF1C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39" y="1230396"/>
            <a:ext cx="3756651" cy="407244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70CC49-5002-8530-EF4D-8929142D4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039" y="1896430"/>
            <a:ext cx="4145008" cy="415996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B2C8CC-C1C2-F4C6-E852-878EF1C55D05}"/>
              </a:ext>
            </a:extLst>
          </p:cNvPr>
          <p:cNvSpPr txBox="1"/>
          <p:nvPr/>
        </p:nvSpPr>
        <p:spPr>
          <a:xfrm>
            <a:off x="7160983" y="6178641"/>
            <a:ext cx="438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SD</a:t>
            </a:r>
            <a:r>
              <a:rPr lang="ko-KR" altLang="en-US" dirty="0"/>
              <a:t>카드 </a:t>
            </a:r>
            <a:r>
              <a:rPr lang="en-US" altLang="ko-KR" dirty="0"/>
              <a:t>+ </a:t>
            </a:r>
            <a:r>
              <a:rPr lang="ko-KR" altLang="en-US" sz="2400" b="1" dirty="0"/>
              <a:t>소스</a:t>
            </a:r>
            <a:r>
              <a:rPr lang="ko-KR" altLang="en-US" dirty="0"/>
              <a:t>코드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6DB116-7E07-0937-196A-76A539EC7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9009" y="3419503"/>
            <a:ext cx="1695187" cy="1358131"/>
          </a:xfrm>
          <a:prstGeom prst="rect">
            <a:avLst/>
          </a:prstGeom>
        </p:spPr>
      </p:pic>
      <p:sp>
        <p:nvSpPr>
          <p:cNvPr id="16" name="화살표: 굽음 15">
            <a:extLst>
              <a:ext uri="{FF2B5EF4-FFF2-40B4-BE49-F238E27FC236}">
                <a16:creationId xmlns:a16="http://schemas.microsoft.com/office/drawing/2014/main" id="{2B554C82-2CDC-9F9A-1AF8-E32220B654E6}"/>
              </a:ext>
            </a:extLst>
          </p:cNvPr>
          <p:cNvSpPr/>
          <p:nvPr/>
        </p:nvSpPr>
        <p:spPr>
          <a:xfrm rot="16200000" flipH="1">
            <a:off x="5765136" y="2299363"/>
            <a:ext cx="1179576" cy="1060704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9632851" y="34262"/>
            <a:ext cx="273695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DCBC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S/W</a:t>
            </a: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7A45C69B-86EB-E00F-96AF-C4A30D92BC5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86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achine Learning Articles, Tutorials &amp; Reports by Weights &amp; Biases">
            <a:extLst>
              <a:ext uri="{FF2B5EF4-FFF2-40B4-BE49-F238E27FC236}">
                <a16:creationId xmlns:a16="http://schemas.microsoft.com/office/drawing/2014/main" id="{981099D9-7B85-898B-15DE-512C3813C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" y="2783084"/>
            <a:ext cx="2857500" cy="28575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B51AAC-B112-CCBA-BDEF-325DB12A67B0}"/>
              </a:ext>
            </a:extLst>
          </p:cNvPr>
          <p:cNvSpPr txBox="1"/>
          <p:nvPr/>
        </p:nvSpPr>
        <p:spPr>
          <a:xfrm>
            <a:off x="762952" y="586161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/>
              <a:t>객체 탐지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49851E-997D-3EA1-F60E-65EF43D9816A}"/>
              </a:ext>
            </a:extLst>
          </p:cNvPr>
          <p:cNvGrpSpPr/>
          <p:nvPr/>
        </p:nvGrpSpPr>
        <p:grpSpPr>
          <a:xfrm>
            <a:off x="6866455" y="2948456"/>
            <a:ext cx="4984980" cy="1656727"/>
            <a:chOff x="5161161" y="2447433"/>
            <a:chExt cx="4984980" cy="1656727"/>
          </a:xfrm>
        </p:grpSpPr>
        <p:pic>
          <p:nvPicPr>
            <p:cNvPr id="14348" name="Picture 12" descr="폭우피해 출동한 소방차 논두렁서 전도">
              <a:extLst>
                <a:ext uri="{FF2B5EF4-FFF2-40B4-BE49-F238E27FC236}">
                  <a16:creationId xmlns:a16="http://schemas.microsoft.com/office/drawing/2014/main" id="{4E734674-2F02-5228-C9B4-4F07EDCE2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768" y="2447433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4" name="Picture 8" descr="노후 소방차'를 화물차로 바꾼다? 결과는 '낙제점' &lt; 기획 &lt; 종합 &lt; 기사본문 - 상용차신문">
              <a:extLst>
                <a:ext uri="{FF2B5EF4-FFF2-40B4-BE49-F238E27FC236}">
                  <a16:creationId xmlns:a16="http://schemas.microsoft.com/office/drawing/2014/main" id="{B449EEFD-E540-346E-F3F9-AC05A06F4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964" y="2734056"/>
              <a:ext cx="1869678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6" name="Picture 10" descr="소방차 - 나무위키">
              <a:extLst>
                <a:ext uri="{FF2B5EF4-FFF2-40B4-BE49-F238E27FC236}">
                  <a16:creationId xmlns:a16="http://schemas.microsoft.com/office/drawing/2014/main" id="{43A0DE83-62FD-83F3-D1B8-4753EF56F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1161" y="2974866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CD619B-A14A-78C5-D83A-D3B48450C9FF}"/>
                </a:ext>
              </a:extLst>
            </p:cNvPr>
            <p:cNvSpPr txBox="1"/>
            <p:nvPr/>
          </p:nvSpPr>
          <p:spPr>
            <a:xfrm>
              <a:off x="7288641" y="2974866"/>
              <a:ext cx="2857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/>
                <a:t>X 1300</a:t>
              </a:r>
              <a:endParaRPr lang="ko-KR" altLang="en-US" sz="3200" b="1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0666F8E-8CAB-409D-9EFB-44B544CFD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455" y="4942656"/>
            <a:ext cx="4656766" cy="122459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24718637-3554-7A8C-6C9F-9765890292F5}"/>
              </a:ext>
            </a:extLst>
          </p:cNvPr>
          <p:cNvSpPr/>
          <p:nvPr/>
        </p:nvSpPr>
        <p:spPr>
          <a:xfrm>
            <a:off x="4588946" y="3628845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0A52CAA6-EC18-C006-FAE4-FAF8C53063EE}"/>
              </a:ext>
            </a:extLst>
          </p:cNvPr>
          <p:cNvSpPr/>
          <p:nvPr/>
        </p:nvSpPr>
        <p:spPr>
          <a:xfrm>
            <a:off x="4578343" y="2840751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A55CC607-9A8B-AF83-45EB-1751A6BDEF77}"/>
              </a:ext>
            </a:extLst>
          </p:cNvPr>
          <p:cNvSpPr/>
          <p:nvPr/>
        </p:nvSpPr>
        <p:spPr>
          <a:xfrm>
            <a:off x="4588946" y="4416939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94728E-6215-7C3E-E341-8A8837B0708D}"/>
              </a:ext>
            </a:extLst>
          </p:cNvPr>
          <p:cNvSpPr txBox="1"/>
          <p:nvPr/>
        </p:nvSpPr>
        <p:spPr>
          <a:xfrm>
            <a:off x="4578343" y="2508359"/>
            <a:ext cx="1737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학습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2A6E28F-088F-DD78-3A9C-F49192A2AF35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01C999-6855-E044-1661-2B0C8BD1F9E7}"/>
              </a:ext>
            </a:extLst>
          </p:cNvPr>
          <p:cNvSpPr/>
          <p:nvPr/>
        </p:nvSpPr>
        <p:spPr>
          <a:xfrm>
            <a:off x="10410117" y="114667"/>
            <a:ext cx="13716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AI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8AD120-3C96-99F1-D86B-4A738A93D234}"/>
              </a:ext>
            </a:extLst>
          </p:cNvPr>
          <p:cNvSpPr/>
          <p:nvPr/>
        </p:nvSpPr>
        <p:spPr>
          <a:xfrm>
            <a:off x="2677091" y="1404129"/>
            <a:ext cx="65457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Yolo5 </a:t>
            </a:r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적용</a:t>
            </a:r>
            <a:endParaRPr lang="ko-KR" alt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2505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옅은, 교통, 실외이(가) 표시된 사진&#10;&#10;자동 생성된 설명">
            <a:extLst>
              <a:ext uri="{FF2B5EF4-FFF2-40B4-BE49-F238E27FC236}">
                <a16:creationId xmlns:a16="http://schemas.microsoft.com/office/drawing/2014/main" id="{E9B2399B-F791-AAD6-D135-437FFFBE1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0"/>
            <a:ext cx="12462933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 효과</a:t>
            </a:r>
          </a:p>
        </p:txBody>
      </p:sp>
    </p:spTree>
    <p:extLst>
      <p:ext uri="{BB962C8B-B14F-4D97-AF65-F5344CB8AC3E}">
        <p14:creationId xmlns:p14="http://schemas.microsoft.com/office/powerpoint/2010/main" val="2699121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0AC30-1CA1-DA91-33CF-55AC9198B2C3}"/>
              </a:ext>
            </a:extLst>
          </p:cNvPr>
          <p:cNvSpPr/>
          <p:nvPr/>
        </p:nvSpPr>
        <p:spPr>
          <a:xfrm>
            <a:off x="6262989" y="3324491"/>
            <a:ext cx="5510078" cy="221425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A7C073-AA61-B0F1-0233-527A64FBE0B3}"/>
              </a:ext>
            </a:extLst>
          </p:cNvPr>
          <p:cNvSpPr/>
          <p:nvPr/>
        </p:nvSpPr>
        <p:spPr>
          <a:xfrm>
            <a:off x="6262989" y="1318332"/>
            <a:ext cx="5510078" cy="1921015"/>
          </a:xfrm>
          <a:prstGeom prst="rect">
            <a:avLst/>
          </a:prstGeom>
          <a:solidFill>
            <a:schemeClr val="tx2">
              <a:lumMod val="75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98" name="Picture 2" descr="딜레마 존, 밟느냐 서느냐 그것이 문제로다 | 마이클">
            <a:extLst>
              <a:ext uri="{FF2B5EF4-FFF2-40B4-BE49-F238E27FC236}">
                <a16:creationId xmlns:a16="http://schemas.microsoft.com/office/drawing/2014/main" id="{83C0D3D9-405E-6AF9-B1E2-ECECAC622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81" y="1318331"/>
            <a:ext cx="5399900" cy="36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473FB8-4623-03C3-7EE7-0E8BA47E9F8C}"/>
              </a:ext>
            </a:extLst>
          </p:cNvPr>
          <p:cNvSpPr txBox="1"/>
          <p:nvPr/>
        </p:nvSpPr>
        <p:spPr>
          <a:xfrm>
            <a:off x="239469" y="5771162"/>
            <a:ext cx="78247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황색신호 </a:t>
            </a:r>
            <a:r>
              <a:rPr lang="ko-KR" altLang="en-US" sz="2800" kern="0" spc="0" dirty="0">
                <a:solidFill>
                  <a:srgbClr val="FFFF00"/>
                </a:solidFill>
                <a:effectLst/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‘딜레마존‘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같은 애매한 사고를 좀더 </a:t>
            </a:r>
            <a:r>
              <a:rPr lang="ko-KR" altLang="en-US" sz="2000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확실한 정보를 제공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하고 사고가 나면 사고원인 데이터로 인해 분석이 가능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96B7F4-1710-75C7-565F-641F157A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162" y="1546361"/>
            <a:ext cx="4968671" cy="1028789"/>
          </a:xfrm>
          <a:prstGeom prst="rect">
            <a:avLst/>
          </a:prstGeom>
        </p:spPr>
      </p:pic>
      <p:pic>
        <p:nvPicPr>
          <p:cNvPr id="4104" name="Picture 8" descr="신호등 빨간불 깜빡일 때, 노란불 깜빡일 때 무슨 차이?">
            <a:extLst>
              <a:ext uri="{FF2B5EF4-FFF2-40B4-BE49-F238E27FC236}">
                <a16:creationId xmlns:a16="http://schemas.microsoft.com/office/drawing/2014/main" id="{492814F8-08C9-FBCA-8BA5-A216D7FC3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162" y="3441581"/>
            <a:ext cx="4968671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39BFC8-161D-0CC3-EC8A-1D60FB907CA7}"/>
              </a:ext>
            </a:extLst>
          </p:cNvPr>
          <p:cNvSpPr txBox="1"/>
          <p:nvPr/>
        </p:nvSpPr>
        <p:spPr>
          <a:xfrm>
            <a:off x="6527162" y="2660592"/>
            <a:ext cx="496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주행</a:t>
            </a:r>
            <a:r>
              <a:rPr lang="ko-KR" altLang="en-US" dirty="0"/>
              <a:t>가능 여부와 </a:t>
            </a:r>
            <a:r>
              <a:rPr lang="ko-KR" altLang="en-US" sz="2400" b="1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남은 </a:t>
            </a:r>
            <a:r>
              <a:rPr lang="ko-KR" altLang="en-US" sz="2400" b="1" dirty="0"/>
              <a:t>시간</a:t>
            </a:r>
            <a:r>
              <a:rPr lang="ko-KR" altLang="en-US" dirty="0"/>
              <a:t> 표시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A01EF-844C-74F4-5A5D-28F97393AA75}"/>
              </a:ext>
            </a:extLst>
          </p:cNvPr>
          <p:cNvSpPr txBox="1"/>
          <p:nvPr/>
        </p:nvSpPr>
        <p:spPr>
          <a:xfrm>
            <a:off x="6527162" y="4953757"/>
            <a:ext cx="4968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운전자가 판단하기 </a:t>
            </a:r>
            <a:r>
              <a:rPr lang="ko-KR" altLang="en-US" sz="3600" b="1" dirty="0">
                <a:solidFill>
                  <a:srgbClr val="FF0000"/>
                </a:solidFill>
              </a:rPr>
              <a:t>애매</a:t>
            </a:r>
            <a:r>
              <a:rPr lang="ko-KR" altLang="en-US" dirty="0">
                <a:solidFill>
                  <a:schemeClr val="bg1"/>
                </a:solidFill>
              </a:rPr>
              <a:t>함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FE579567-DBAB-AFDA-92B7-DD0E9B1AF046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BD8AD2A1-655D-1BFE-7249-B8941A0C82D7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499C67A-3E0E-A457-19C9-E1D05C34A63F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37E3D1D-A2A8-CA78-03FF-A3023DE51BB1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84E1E212-CF31-02BC-489E-B45831A225EB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52478E-1F3C-9A7A-A2D8-A11BF03DE4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38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응급환자 태운 것처럼 '얌체 질주' 사설 구급차…암행 순찰에 적발 | SBS 뉴스">
            <a:extLst>
              <a:ext uri="{FF2B5EF4-FFF2-40B4-BE49-F238E27FC236}">
                <a16:creationId xmlns:a16="http://schemas.microsoft.com/office/drawing/2014/main" id="{2B4AAD06-DFA5-8812-259B-448714586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08" y="1370813"/>
            <a:ext cx="4622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소방차 - Wikiwand">
            <a:extLst>
              <a:ext uri="{FF2B5EF4-FFF2-40B4-BE49-F238E27FC236}">
                <a16:creationId xmlns:a16="http://schemas.microsoft.com/office/drawing/2014/main" id="{883C5AA9-A56E-1695-65B1-0B5280202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08" y="4143008"/>
            <a:ext cx="4622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5DF2153-2011-11EE-6DA2-0615B5ED2B54}"/>
              </a:ext>
            </a:extLst>
          </p:cNvPr>
          <p:cNvGrpSpPr/>
          <p:nvPr/>
        </p:nvGrpSpPr>
        <p:grpSpPr>
          <a:xfrm>
            <a:off x="5838517" y="898481"/>
            <a:ext cx="6529815" cy="6242624"/>
            <a:chOff x="5573873" y="110551"/>
            <a:chExt cx="6529815" cy="624262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8E2C760-7780-3FC9-BB1E-D9F4F4BB4B42}"/>
                </a:ext>
              </a:extLst>
            </p:cNvPr>
            <p:cNvGrpSpPr/>
            <p:nvPr/>
          </p:nvGrpSpPr>
          <p:grpSpPr>
            <a:xfrm>
              <a:off x="5573873" y="657225"/>
              <a:ext cx="5637052" cy="5695950"/>
              <a:chOff x="6373973" y="376236"/>
              <a:chExt cx="5637052" cy="569595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AFC9A05C-D7F0-FBEF-5EFA-F7C6DF404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3973" y="376236"/>
                <a:ext cx="5637052" cy="5695950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235FB67-0DB8-DBD3-2C7D-AB0FB6449CF8}"/>
                  </a:ext>
                </a:extLst>
              </p:cNvPr>
              <p:cNvSpPr/>
              <p:nvPr/>
            </p:nvSpPr>
            <p:spPr>
              <a:xfrm>
                <a:off x="7419975" y="1743075"/>
                <a:ext cx="3343274" cy="5905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8ABED99-1834-76FC-4695-8E360D0A7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85250" y="1840213"/>
                <a:ext cx="281964" cy="396274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1C8C99-88E2-9EEF-85A6-1D371D9F8B7D}"/>
                  </a:ext>
                </a:extLst>
              </p:cNvPr>
              <p:cNvSpPr txBox="1"/>
              <p:nvPr/>
            </p:nvSpPr>
            <p:spPr>
              <a:xfrm>
                <a:off x="8083082" y="1805285"/>
                <a:ext cx="23431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rgbClr val="00B050"/>
                    </a:solidFill>
                  </a:rPr>
                  <a:t>긴급차량 진입</a:t>
                </a: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C68E73A9-B355-C96D-B5CC-CFCA7D061F72}"/>
                  </a:ext>
                </a:extLst>
              </p:cNvPr>
              <p:cNvSpPr/>
              <p:nvPr/>
            </p:nvSpPr>
            <p:spPr>
              <a:xfrm>
                <a:off x="7470776" y="1809750"/>
                <a:ext cx="457200" cy="4572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화살표: 위쪽 10">
                <a:extLst>
                  <a:ext uri="{FF2B5EF4-FFF2-40B4-BE49-F238E27FC236}">
                    <a16:creationId xmlns:a16="http://schemas.microsoft.com/office/drawing/2014/main" id="{425E3A21-1B0F-2DA7-44AD-0FEF2D0DBA90}"/>
                  </a:ext>
                </a:extLst>
              </p:cNvPr>
              <p:cNvSpPr/>
              <p:nvPr/>
            </p:nvSpPr>
            <p:spPr>
              <a:xfrm>
                <a:off x="7972659" y="1800225"/>
                <a:ext cx="247650" cy="466725"/>
              </a:xfrm>
              <a:prstGeom prst="up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39531C1-3DCF-D716-E30C-8EB055DF8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555632">
              <a:off x="10828990" y="110551"/>
              <a:ext cx="571054" cy="6268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466D22-FF1C-3862-3F31-9C608C74BC28}"/>
                </a:ext>
              </a:extLst>
            </p:cNvPr>
            <p:cNvSpPr txBox="1"/>
            <p:nvPr/>
          </p:nvSpPr>
          <p:spPr>
            <a:xfrm>
              <a:off x="11103564" y="715063"/>
              <a:ext cx="10001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FF0000"/>
                  </a:solidFill>
                </a:rPr>
                <a:t>앗</a:t>
              </a:r>
              <a:r>
                <a:rPr lang="en-US" altLang="ko-KR" sz="2400" b="1" dirty="0">
                  <a:solidFill>
                    <a:srgbClr val="FF0000"/>
                  </a:solidFill>
                </a:rPr>
                <a:t>!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9F08F6-83F4-D2B0-DF44-9EC3A3AC113F}"/>
                </a:ext>
              </a:extLst>
            </p:cNvPr>
            <p:cNvSpPr txBox="1"/>
            <p:nvPr/>
          </p:nvSpPr>
          <p:spPr>
            <a:xfrm>
              <a:off x="5772819" y="4386262"/>
              <a:ext cx="46386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긴급구조차량은 중앙의 제어를 통하지 않고 </a:t>
              </a:r>
              <a:r>
                <a:rPr lang="ko-KR" altLang="en-US" sz="2400" b="1" kern="0" spc="0" dirty="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신호등이 판단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하여 제어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한컴바탕"/>
              </a:endParaRPr>
            </a:p>
            <a:p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A957CF6-0EDD-C87E-E79B-BF6E4EA9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242" b="89011" l="7540" r="93254">
                          <a14:foregroundMark x1="93254" y1="31868" x2="93254" y2="31868"/>
                          <a14:foregroundMark x1="81746" y1="8242" x2="81746" y2="8242"/>
                          <a14:foregroundMark x1="80556" y1="80220" x2="80556" y2="80220"/>
                          <a14:foregroundMark x1="7540" y1="42857" x2="7540" y2="42857"/>
                          <a14:foregroundMark x1="32937" y1="71978" x2="32937" y2="719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6911" y="241384"/>
              <a:ext cx="1920406" cy="1386960"/>
            </a:xfrm>
            <a:prstGeom prst="rect">
              <a:avLst/>
            </a:prstGeom>
          </p:spPr>
        </p:pic>
      </p:grp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12EF86D2-FE68-D78D-F728-87458B0F18D8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9A6680A6-7ED3-DF6D-E9A2-71F26F1E401D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37979157-1A3D-630D-880E-EEBD7DEF1E50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9F5A99A-CFE7-AEC2-8948-A10BDB0A2F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A1E579-9DDA-01AE-DDF3-03096898D1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BE89AE70-819A-26C6-DAB5-A5A4F9965598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1572035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597147-F37F-FB75-67AB-A166E77D363D}"/>
              </a:ext>
            </a:extLst>
          </p:cNvPr>
          <p:cNvSpPr txBox="1"/>
          <p:nvPr/>
        </p:nvSpPr>
        <p:spPr>
          <a:xfrm>
            <a:off x="6086475" y="3846405"/>
            <a:ext cx="5562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보다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디테일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 정보를 제공함으로써 운전자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보행자 모두에게 교통 상황을 더욱 이해하기 쉽게 하여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교통사고의 발생률 감소 효과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기대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5D8C4B-F545-4F7E-1AD5-8AEF6F55731F}"/>
              </a:ext>
            </a:extLst>
          </p:cNvPr>
          <p:cNvGrpSpPr/>
          <p:nvPr/>
        </p:nvGrpSpPr>
        <p:grpSpPr>
          <a:xfrm>
            <a:off x="1333498" y="1375500"/>
            <a:ext cx="3867153" cy="5356964"/>
            <a:chOff x="461961" y="238124"/>
            <a:chExt cx="4601629" cy="6103828"/>
          </a:xfrm>
        </p:grpSpPr>
        <p:pic>
          <p:nvPicPr>
            <p:cNvPr id="8194" name="Picture 2" descr="운전 - 무료 사용자개 아이콘">
              <a:extLst>
                <a:ext uri="{FF2B5EF4-FFF2-40B4-BE49-F238E27FC236}">
                  <a16:creationId xmlns:a16="http://schemas.microsoft.com/office/drawing/2014/main" id="{5EBA30D7-149A-5811-2461-522D1B49C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61" y="804862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보행자 - 무료 사람들개 아이콘">
              <a:extLst>
                <a:ext uri="{FF2B5EF4-FFF2-40B4-BE49-F238E27FC236}">
                  <a16:creationId xmlns:a16="http://schemas.microsoft.com/office/drawing/2014/main" id="{F4081766-0C23-7E85-FFDC-D7B9C1AEA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62" y="3671888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45EE66-063C-FAAA-BC89-7B422841A363}"/>
                </a:ext>
              </a:extLst>
            </p:cNvPr>
            <p:cNvSpPr txBox="1"/>
            <p:nvPr/>
          </p:nvSpPr>
          <p:spPr>
            <a:xfrm>
              <a:off x="733423" y="2940605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chemeClr val="accent2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운전자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F82E98-EDF6-3057-52CA-04B33EAE4C6C}"/>
                </a:ext>
              </a:extLst>
            </p:cNvPr>
            <p:cNvSpPr txBox="1"/>
            <p:nvPr/>
          </p:nvSpPr>
          <p:spPr>
            <a:xfrm>
              <a:off x="733423" y="584358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chemeClr val="accent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보행자</a:t>
              </a:r>
              <a:endParaRPr lang="ko-KR" altLang="en-US" b="1" dirty="0">
                <a:solidFill>
                  <a:schemeClr val="accent6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49D2430-0D1E-18AE-96C5-DCA3B03CF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7718" y="3790950"/>
              <a:ext cx="919500" cy="255100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4F6F085-7300-701E-90C5-4C8451858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5960" y="238124"/>
              <a:ext cx="2297630" cy="327659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85A6BD2-D04B-A059-A9A9-2D2BB8C16198}"/>
                </a:ext>
              </a:extLst>
            </p:cNvPr>
            <p:cNvSpPr/>
            <p:nvPr/>
          </p:nvSpPr>
          <p:spPr>
            <a:xfrm>
              <a:off x="3114675" y="1095375"/>
              <a:ext cx="1419225" cy="314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CE3D42-7376-5DDA-075F-EDA5193C8424}"/>
                </a:ext>
              </a:extLst>
            </p:cNvPr>
            <p:cNvSpPr/>
            <p:nvPr/>
          </p:nvSpPr>
          <p:spPr>
            <a:xfrm>
              <a:off x="3178800" y="1114424"/>
              <a:ext cx="276225" cy="2762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D27989-E916-1273-DC40-7651CDAC8DDC}"/>
                </a:ext>
              </a:extLst>
            </p:cNvPr>
            <p:cNvSpPr txBox="1"/>
            <p:nvPr/>
          </p:nvSpPr>
          <p:spPr>
            <a:xfrm>
              <a:off x="3059123" y="1059659"/>
              <a:ext cx="1907552" cy="385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</a:rPr>
                <a:t>정지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20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초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C67F707-59C4-2B6B-A7FB-B4F5415B3616}"/>
              </a:ext>
            </a:extLst>
          </p:cNvPr>
          <p:cNvGrpSpPr/>
          <p:nvPr/>
        </p:nvGrpSpPr>
        <p:grpSpPr>
          <a:xfrm>
            <a:off x="7300913" y="1222570"/>
            <a:ext cx="2862262" cy="2619375"/>
            <a:chOff x="7300913" y="1222570"/>
            <a:chExt cx="2862262" cy="2619375"/>
          </a:xfrm>
        </p:grpSpPr>
        <p:pic>
          <p:nvPicPr>
            <p:cNvPr id="8198" name="Picture 6" descr="교통 사고 - 무료 사람들개 아이콘">
              <a:extLst>
                <a:ext uri="{FF2B5EF4-FFF2-40B4-BE49-F238E27FC236}">
                  <a16:creationId xmlns:a16="http://schemas.microsoft.com/office/drawing/2014/main" id="{DBD2BACA-5933-B23F-EB57-A41E2545D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0913" y="1222570"/>
              <a:ext cx="26193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B4C5A35C-613D-C682-D5E7-6E8D1029AE43}"/>
                </a:ext>
              </a:extLst>
            </p:cNvPr>
            <p:cNvSpPr/>
            <p:nvPr/>
          </p:nvSpPr>
          <p:spPr>
            <a:xfrm>
              <a:off x="8867775" y="1626600"/>
              <a:ext cx="1295400" cy="188812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7912B1-FD57-329B-1025-99749D5007D1}"/>
              </a:ext>
            </a:extLst>
          </p:cNvPr>
          <p:cNvSpPr/>
          <p:nvPr/>
        </p:nvSpPr>
        <p:spPr>
          <a:xfrm>
            <a:off x="6286873" y="5035265"/>
            <a:ext cx="483337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Detail Info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D664F220-943C-A19D-4BC6-106AAA1E1EAA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8479DB20-136C-030B-AD86-C913C446F1E0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7266B08-E6BD-CF5B-9D18-934F2D5E5620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3D3C5D09-4018-028D-CA04-FAA5E0C3E9B4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FC901A4-CE8E-89EC-A9FE-9C3611F19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2F606590-ABC8-A0BF-F8FC-59F14D01AC5C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2601055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신호등 - 도시의 HD 배경 화면시사 | 10wallpaper.com">
            <a:extLst>
              <a:ext uri="{FF2B5EF4-FFF2-40B4-BE49-F238E27FC236}">
                <a16:creationId xmlns:a16="http://schemas.microsoft.com/office/drawing/2014/main" id="{8C69FE99-D122-7F48-FE50-7D0CCF1E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11357" y="0"/>
            <a:ext cx="12462933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</p:spTree>
    <p:extLst>
      <p:ext uri="{BB962C8B-B14F-4D97-AF65-F5344CB8AC3E}">
        <p14:creationId xmlns:p14="http://schemas.microsoft.com/office/powerpoint/2010/main" val="226337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9CB0415-9C35-F7E1-BBEC-614BA904E90F}"/>
              </a:ext>
            </a:extLst>
          </p:cNvPr>
          <p:cNvGrpSpPr/>
          <p:nvPr/>
        </p:nvGrpSpPr>
        <p:grpSpPr>
          <a:xfrm>
            <a:off x="-755540" y="0"/>
            <a:ext cx="12947540" cy="6858000"/>
            <a:chOff x="-1020011" y="-287867"/>
            <a:chExt cx="13703080" cy="728133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B675B2-68CD-93DA-FE85-F0662B0562F6}"/>
                </a:ext>
              </a:extLst>
            </p:cNvPr>
            <p:cNvSpPr/>
            <p:nvPr/>
          </p:nvSpPr>
          <p:spPr>
            <a:xfrm>
              <a:off x="-287867" y="-287867"/>
              <a:ext cx="12970934" cy="728133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B735566-3CC2-F242-DD1B-C76136CD4F35}"/>
                </a:ext>
              </a:extLst>
            </p:cNvPr>
            <p:cNvGrpSpPr/>
            <p:nvPr/>
          </p:nvGrpSpPr>
          <p:grpSpPr>
            <a:xfrm>
              <a:off x="-152751" y="0"/>
              <a:ext cx="12835820" cy="6747309"/>
              <a:chOff x="1874430" y="653521"/>
              <a:chExt cx="8715656" cy="4914900"/>
            </a:xfrm>
          </p:grpSpPr>
          <p:sp>
            <p:nvSpPr>
              <p:cNvPr id="17" name="순서도: 처리 16">
                <a:extLst>
                  <a:ext uri="{FF2B5EF4-FFF2-40B4-BE49-F238E27FC236}">
                    <a16:creationId xmlns:a16="http://schemas.microsoft.com/office/drawing/2014/main" id="{193F3CD2-5702-C472-56B4-7B749918D1FA}"/>
                  </a:ext>
                </a:extLst>
              </p:cNvPr>
              <p:cNvSpPr/>
              <p:nvPr/>
            </p:nvSpPr>
            <p:spPr>
              <a:xfrm>
                <a:off x="1981200" y="653521"/>
                <a:ext cx="8407400" cy="4914900"/>
              </a:xfrm>
              <a:prstGeom prst="flowChartProcess">
                <a:avLst/>
              </a:prstGeom>
              <a:noFill/>
              <a:ln w="123825" cmpd="sng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B2B1C70-D1E7-C10E-F247-96FBB1C1F61E}"/>
                  </a:ext>
                </a:extLst>
              </p:cNvPr>
              <p:cNvSpPr/>
              <p:nvPr/>
            </p:nvSpPr>
            <p:spPr>
              <a:xfrm>
                <a:off x="1874430" y="1391070"/>
                <a:ext cx="456257" cy="340942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0D0B369-C444-8875-F60B-1F3718409F0E}"/>
                  </a:ext>
                </a:extLst>
              </p:cNvPr>
              <p:cNvSpPr/>
              <p:nvPr/>
            </p:nvSpPr>
            <p:spPr>
              <a:xfrm>
                <a:off x="10133828" y="1391070"/>
                <a:ext cx="456258" cy="340942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159E2EE-ABA0-0DD4-EDAB-E8A3EAB5EBF2}"/>
                </a:ext>
              </a:extLst>
            </p:cNvPr>
            <p:cNvGrpSpPr/>
            <p:nvPr/>
          </p:nvGrpSpPr>
          <p:grpSpPr>
            <a:xfrm>
              <a:off x="-1020011" y="2819738"/>
              <a:ext cx="4521200" cy="1066123"/>
              <a:chOff x="3937000" y="2877954"/>
              <a:chExt cx="4521200" cy="106612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62414F-FE10-8FD1-249E-1BB4F2546448}"/>
                  </a:ext>
                </a:extLst>
              </p:cNvPr>
              <p:cNvSpPr/>
              <p:nvPr/>
            </p:nvSpPr>
            <p:spPr>
              <a:xfrm>
                <a:off x="5245768" y="2877954"/>
                <a:ext cx="1963554" cy="106612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4ABDB5E9-3484-CFCC-CA26-18A2C690C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7000" y="3127375"/>
                <a:ext cx="4521200" cy="78369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7500" lnSpcReduction="20000"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ko-KR" altLang="en-US" sz="7200" b="1" dirty="0">
                    <a:solidFill>
                      <a:schemeClr val="tx2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목차</a:t>
                </a:r>
              </a:p>
            </p:txBody>
          </p:sp>
        </p:grpSp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BBCE5150-5837-89DD-79EE-2844500444EE}"/>
                </a:ext>
              </a:extLst>
            </p:cNvPr>
            <p:cNvSpPr/>
            <p:nvPr/>
          </p:nvSpPr>
          <p:spPr>
            <a:xfrm>
              <a:off x="6611750" y="706392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F77E1EBA-C70F-5B2D-6998-A51B3DAB357E}"/>
                </a:ext>
              </a:extLst>
            </p:cNvPr>
            <p:cNvSpPr/>
            <p:nvPr/>
          </p:nvSpPr>
          <p:spPr>
            <a:xfrm>
              <a:off x="5895663" y="1844046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AA380A08-7211-8137-93A6-DE0F79A696DE}"/>
                </a:ext>
              </a:extLst>
            </p:cNvPr>
            <p:cNvSpPr/>
            <p:nvPr/>
          </p:nvSpPr>
          <p:spPr>
            <a:xfrm>
              <a:off x="5204835" y="3015153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수행 방법</a:t>
              </a:r>
            </a:p>
          </p:txBody>
        </p:sp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6BADA8D6-16A0-4045-2607-1A760016A0A3}"/>
                </a:ext>
              </a:extLst>
            </p:cNvPr>
            <p:cNvSpPr/>
            <p:nvPr/>
          </p:nvSpPr>
          <p:spPr>
            <a:xfrm>
              <a:off x="4490962" y="4152807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기대 효과</a:t>
              </a:r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76185CFB-AA39-B4CC-EC40-A794A13580CC}"/>
                </a:ext>
              </a:extLst>
            </p:cNvPr>
            <p:cNvSpPr/>
            <p:nvPr/>
          </p:nvSpPr>
          <p:spPr>
            <a:xfrm>
              <a:off x="3850752" y="5339568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2E73581-9BC6-D84D-AA1F-4F305F8B9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135" b="89904" l="9231" r="92308">
                          <a14:foregroundMark x1="89231" y1="59615" x2="89615" y2="54327"/>
                          <a14:foregroundMark x1="90769" y1="62500" x2="90000" y2="61058"/>
                          <a14:foregroundMark x1="90385" y1="58654" x2="91538" y2="64904"/>
                          <a14:foregroundMark x1="91923" y1="58654" x2="91154" y2="65865"/>
                          <a14:foregroundMark x1="92692" y1="68269" x2="91923" y2="62500"/>
                          <a14:foregroundMark x1="10769" y1="43750" x2="9231" y2="43750"/>
                          <a14:foregroundMark x1="52308" y1="78365" x2="52308" y2="81250"/>
                          <a14:foregroundMark x1="18462" y1="53365" x2="18462" y2="55288"/>
                          <a14:foregroundMark x1="80000" y1="72115" x2="84615" y2="69231"/>
                          <a14:backgroundMark x1="90385" y1="85096" x2="90385" y2="850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420042">
              <a:off x="9395447" y="4340285"/>
              <a:ext cx="2915435" cy="2332348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F08AF3-803F-09D5-4BC3-3DF0E1F94F18}"/>
                </a:ext>
              </a:extLst>
            </p:cNvPr>
            <p:cNvGrpSpPr/>
            <p:nvPr/>
          </p:nvGrpSpPr>
          <p:grpSpPr>
            <a:xfrm>
              <a:off x="3850752" y="336590"/>
              <a:ext cx="2513488" cy="1507456"/>
              <a:chOff x="13726865" y="324576"/>
              <a:chExt cx="4075102" cy="2825870"/>
            </a:xfrm>
          </p:grpSpPr>
          <p:pic>
            <p:nvPicPr>
              <p:cNvPr id="11" name="Object 27">
                <a:extLst>
                  <a:ext uri="{FF2B5EF4-FFF2-40B4-BE49-F238E27FC236}">
                    <a16:creationId xmlns:a16="http://schemas.microsoft.com/office/drawing/2014/main" id="{450B1A31-4F43-66B3-2697-555357FC2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26865" y="324576"/>
                <a:ext cx="4075102" cy="2825870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58D7885-779C-58BA-9DFB-52E7455ED2ED}"/>
                </a:ext>
              </a:extLst>
            </p:cNvPr>
            <p:cNvGrpSpPr/>
            <p:nvPr/>
          </p:nvGrpSpPr>
          <p:grpSpPr>
            <a:xfrm rot="21403426">
              <a:off x="9638128" y="4795870"/>
              <a:ext cx="2496796" cy="1629557"/>
              <a:chOff x="7326962" y="510314"/>
              <a:chExt cx="5636936" cy="3646751"/>
            </a:xfrm>
          </p:grpSpPr>
          <p:pic>
            <p:nvPicPr>
              <p:cNvPr id="6" name="Object 36">
                <a:extLst>
                  <a:ext uri="{FF2B5EF4-FFF2-40B4-BE49-F238E27FC236}">
                    <a16:creationId xmlns:a16="http://schemas.microsoft.com/office/drawing/2014/main" id="{1BC9F0B4-2D7B-F7D3-9D77-2520078FD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26962" y="510314"/>
                <a:ext cx="5636936" cy="36467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25946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7516947" y="251528"/>
            <a:ext cx="266195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306515" y="37438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5911731" y="35259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2701299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10556622" y="251528"/>
            <a:ext cx="1337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역할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099F33-6052-75BE-3920-EBCD6C1D515C}"/>
              </a:ext>
            </a:extLst>
          </p:cNvPr>
          <p:cNvGrpSpPr/>
          <p:nvPr/>
        </p:nvGrpSpPr>
        <p:grpSpPr>
          <a:xfrm>
            <a:off x="283535" y="1264016"/>
            <a:ext cx="11603528" cy="5593984"/>
            <a:chOff x="447675" y="838200"/>
            <a:chExt cx="11439525" cy="60198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02283D6-BE1B-C756-5146-CCD1286EB4E6}"/>
                </a:ext>
              </a:extLst>
            </p:cNvPr>
            <p:cNvSpPr/>
            <p:nvPr/>
          </p:nvSpPr>
          <p:spPr>
            <a:xfrm>
              <a:off x="447675" y="838200"/>
              <a:ext cx="628650" cy="6019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E0AAD4E-AD15-1150-2A68-D2F7C121238B}"/>
                </a:ext>
              </a:extLst>
            </p:cNvPr>
            <p:cNvSpPr/>
            <p:nvPr/>
          </p:nvSpPr>
          <p:spPr>
            <a:xfrm rot="16200000">
              <a:off x="990600" y="2028825"/>
              <a:ext cx="628650" cy="1085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순서도: 수행의 시작/종료 24">
              <a:extLst>
                <a:ext uri="{FF2B5EF4-FFF2-40B4-BE49-F238E27FC236}">
                  <a16:creationId xmlns:a16="http://schemas.microsoft.com/office/drawing/2014/main" id="{59E6C7C0-E83C-C4CC-E1DD-C7BB419EDF33}"/>
                </a:ext>
              </a:extLst>
            </p:cNvPr>
            <p:cNvSpPr/>
            <p:nvPr/>
          </p:nvSpPr>
          <p:spPr>
            <a:xfrm>
              <a:off x="1476375" y="1033462"/>
              <a:ext cx="10410825" cy="5443538"/>
            </a:xfrm>
            <a:prstGeom prst="flowChartTerminator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DF1005C-6723-64A3-E7AA-14E902AABA58}"/>
                </a:ext>
              </a:extLst>
            </p:cNvPr>
            <p:cNvSpPr/>
            <p:nvPr/>
          </p:nvSpPr>
          <p:spPr>
            <a:xfrm>
              <a:off x="1547815" y="1835943"/>
              <a:ext cx="3190875" cy="3838575"/>
            </a:xfrm>
            <a:prstGeom prst="ellipse">
              <a:avLst/>
            </a:prstGeom>
            <a:solidFill>
              <a:srgbClr val="D4F4C8"/>
            </a:solidFill>
            <a:ln>
              <a:solidFill>
                <a:srgbClr val="D4F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63433F7-C937-1BC4-C849-924B44C13F50}"/>
                </a:ext>
              </a:extLst>
            </p:cNvPr>
            <p:cNvSpPr/>
            <p:nvPr/>
          </p:nvSpPr>
          <p:spPr>
            <a:xfrm>
              <a:off x="5138739" y="1835943"/>
              <a:ext cx="3190875" cy="3838575"/>
            </a:xfrm>
            <a:prstGeom prst="ellipse">
              <a:avLst/>
            </a:prstGeom>
            <a:solidFill>
              <a:srgbClr val="FFFEC2"/>
            </a:solidFill>
            <a:ln>
              <a:solidFill>
                <a:srgbClr val="FFFE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72BD457-F963-92D8-A2A6-A22E95319801}"/>
                </a:ext>
              </a:extLst>
            </p:cNvPr>
            <p:cNvSpPr/>
            <p:nvPr/>
          </p:nvSpPr>
          <p:spPr>
            <a:xfrm>
              <a:off x="8512969" y="1835943"/>
              <a:ext cx="3190875" cy="3838575"/>
            </a:xfrm>
            <a:prstGeom prst="ellipse">
              <a:avLst/>
            </a:prstGeom>
            <a:solidFill>
              <a:srgbClr val="FDCBC7"/>
            </a:solidFill>
            <a:ln>
              <a:solidFill>
                <a:srgbClr val="FDCB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7DE692-1B96-D110-2067-3D0FC40CCAFC}"/>
                </a:ext>
              </a:extLst>
            </p:cNvPr>
            <p:cNvSpPr txBox="1"/>
            <p:nvPr/>
          </p:nvSpPr>
          <p:spPr>
            <a:xfrm>
              <a:off x="2143126" y="4197190"/>
              <a:ext cx="20478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홍 유 강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총괄 및 백 엔드 구축</a:t>
              </a:r>
              <a:endParaRPr lang="ko-KR" altLang="en-US" sz="1800" b="1" kern="0" spc="0" dirty="0">
                <a:solidFill>
                  <a:srgbClr val="000000"/>
                </a:solidFill>
                <a:effectLst/>
                <a:latin typeface="한컴바탕"/>
              </a:endParaRPr>
            </a:p>
            <a:p>
              <a:pPr algn="ctr"/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940D5B-0EB7-29EA-5AFA-A3ACF47A4B65}"/>
                </a:ext>
              </a:extLst>
            </p:cNvPr>
            <p:cNvSpPr txBox="1"/>
            <p:nvPr/>
          </p:nvSpPr>
          <p:spPr>
            <a:xfrm>
              <a:off x="5710238" y="4197190"/>
              <a:ext cx="20478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 현 솔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b="1" dirty="0"/>
                <a:t>프론트</a:t>
              </a:r>
              <a:r>
                <a:rPr lang="en-US" altLang="ko-KR" b="1" dirty="0"/>
                <a:t> </a:t>
              </a:r>
              <a:r>
                <a:rPr lang="ko-KR" altLang="en-US" b="1" dirty="0"/>
                <a:t>및 백 엔드</a:t>
              </a:r>
              <a:endParaRPr lang="en-US" altLang="ko-KR" b="1" dirty="0"/>
            </a:p>
            <a:p>
              <a:pPr algn="ctr"/>
              <a:r>
                <a:rPr lang="ko-KR" altLang="en-US" b="1" dirty="0"/>
                <a:t>구축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BA76EA-6A12-3808-29A9-6F33220EAF18}"/>
                </a:ext>
              </a:extLst>
            </p:cNvPr>
            <p:cNvSpPr txBox="1"/>
            <p:nvPr/>
          </p:nvSpPr>
          <p:spPr>
            <a:xfrm>
              <a:off x="9084468" y="4197189"/>
              <a:ext cx="20478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영 서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AI</a:t>
              </a:r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모델학습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IoT </a:t>
              </a:r>
              <a:r>
                <a:rPr lang="ko-KR" altLang="en-US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개발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A3C00D6-B36B-CAFC-06AA-E54AB9B5C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8790" y="2571749"/>
              <a:ext cx="1709810" cy="1597568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6495BC5-94C1-A74F-D924-504E20837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026" y="2558785"/>
              <a:ext cx="1687874" cy="1610531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8BD5E88-84D0-8CFF-4D98-6CBEFDAA5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74649" y="2565267"/>
              <a:ext cx="1504950" cy="1597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692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7516947" y="251528"/>
            <a:ext cx="266195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306515" y="37438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5911731" y="35259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2701299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10556622" y="251528"/>
            <a:ext cx="1337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E2067C2-D444-3E2B-CA51-2EA2533D7F52}"/>
              </a:ext>
            </a:extLst>
          </p:cNvPr>
          <p:cNvGrpSpPr/>
          <p:nvPr/>
        </p:nvGrpSpPr>
        <p:grpSpPr>
          <a:xfrm>
            <a:off x="814372" y="1771740"/>
            <a:ext cx="11077650" cy="4829175"/>
            <a:chOff x="914324" y="1986801"/>
            <a:chExt cx="10363351" cy="404252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4AC0C66-4FE7-096F-1036-B136CCBB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324" y="1986801"/>
              <a:ext cx="10363351" cy="4042524"/>
            </a:xfrm>
            <a:prstGeom prst="rect">
              <a:avLst/>
            </a:prstGeom>
          </p:spPr>
        </p:pic>
        <p:pic>
          <p:nvPicPr>
            <p:cNvPr id="11" name="Picture 2" descr="계획 - 무료 파일 및 폴더개 아이콘">
              <a:extLst>
                <a:ext uri="{FF2B5EF4-FFF2-40B4-BE49-F238E27FC236}">
                  <a16:creationId xmlns:a16="http://schemas.microsoft.com/office/drawing/2014/main" id="{198C6AD4-7575-C224-99EA-FAF9F0B9D0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0150" y="2886076"/>
              <a:ext cx="666749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Db 파일 형식 기호 - 무료 상호 작용개 아이콘">
              <a:extLst>
                <a:ext uri="{FF2B5EF4-FFF2-40B4-BE49-F238E27FC236}">
                  <a16:creationId xmlns:a16="http://schemas.microsoft.com/office/drawing/2014/main" id="{D11A16CF-C605-BB1F-4A16-F4A3B4511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5479" y="3381376"/>
              <a:ext cx="542925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연필로 문서 작성 - 무료 도구 및기구개 아이콘">
              <a:extLst>
                <a:ext uri="{FF2B5EF4-FFF2-40B4-BE49-F238E27FC236}">
                  <a16:creationId xmlns:a16="http://schemas.microsoft.com/office/drawing/2014/main" id="{9F442CFD-50D3-9FD9-0D3F-19FF07364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404" y="3876676"/>
              <a:ext cx="542925" cy="471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웹 사이트 - 무료 현서와 웹개 아이콘">
              <a:extLst>
                <a:ext uri="{FF2B5EF4-FFF2-40B4-BE49-F238E27FC236}">
                  <a16:creationId xmlns:a16="http://schemas.microsoft.com/office/drawing/2014/main" id="{513F478C-8E06-702D-F1E4-C7867834EE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7572" y="4305299"/>
              <a:ext cx="54292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오류 수정 - 무료 컴퓨터개 아이콘">
              <a:extLst>
                <a:ext uri="{FF2B5EF4-FFF2-40B4-BE49-F238E27FC236}">
                  <a16:creationId xmlns:a16="http://schemas.microsoft.com/office/drawing/2014/main" id="{60C81DD2-B74D-4C64-FF98-D4A5A3A0F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898" y="4786310"/>
              <a:ext cx="54292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 descr="시연 - 무료 사람들개 아이콘">
              <a:extLst>
                <a:ext uri="{FF2B5EF4-FFF2-40B4-BE49-F238E27FC236}">
                  <a16:creationId xmlns:a16="http://schemas.microsoft.com/office/drawing/2014/main" id="{7E55B941-1D3D-A88D-E4A8-720BBE3D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699" y="5124450"/>
              <a:ext cx="781050" cy="78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0743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0" y="-32759"/>
            <a:ext cx="12192000" cy="68907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0396"/>
            <a:ext cx="9144000" cy="165576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Thank you!</a:t>
            </a:r>
            <a:endParaRPr lang="ko-KR" altLang="en-US" b="1" dirty="0">
              <a:solidFill>
                <a:srgbClr val="FFC000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318329" y="390759"/>
            <a:ext cx="11466862" cy="6174212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10697954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6E1012-CB5D-5C1B-A873-22F82D36DBDA}"/>
              </a:ext>
            </a:extLst>
          </p:cNvPr>
          <p:cNvSpPr/>
          <p:nvPr/>
        </p:nvSpPr>
        <p:spPr>
          <a:xfrm rot="16200000">
            <a:off x="5597098" y="-4537661"/>
            <a:ext cx="951975" cy="99617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A444C4-9202-8137-382F-FCD2FCBB69BE}"/>
              </a:ext>
            </a:extLst>
          </p:cNvPr>
          <p:cNvSpPr/>
          <p:nvPr/>
        </p:nvSpPr>
        <p:spPr>
          <a:xfrm>
            <a:off x="178010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DF610-B234-0E06-F9D7-3D7A1E946BAC}"/>
              </a:ext>
            </a:extLst>
          </p:cNvPr>
          <p:cNvSpPr/>
          <p:nvPr/>
        </p:nvSpPr>
        <p:spPr>
          <a:xfrm rot="16200000">
            <a:off x="5588317" y="1392340"/>
            <a:ext cx="969545" cy="9961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0369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DC297-2787-BE76-205A-82CE8703D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EB39F-85D7-4B70-14B4-EA234F7C9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err="1"/>
              <a:t>라즈베리파이와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개의 신호등 원격 연결</a:t>
            </a:r>
            <a:r>
              <a:rPr lang="en-US" altLang="ko-KR" dirty="0"/>
              <a:t>(</a:t>
            </a:r>
            <a:r>
              <a:rPr lang="ko-KR" altLang="en-US" dirty="0" err="1"/>
              <a:t>웹기반</a:t>
            </a:r>
            <a:r>
              <a:rPr lang="en-US" altLang="ko-KR" dirty="0"/>
              <a:t>)</a:t>
            </a:r>
          </a:p>
          <a:p>
            <a:pPr marL="514350" indent="-514350">
              <a:buAutoNum type="arabicPeriod"/>
            </a:pPr>
            <a:r>
              <a:rPr lang="ko-KR" altLang="en-US" dirty="0"/>
              <a:t>객체 탐지를 적용하여 소방차를 탐지하면 초록불이 되도록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(</a:t>
            </a:r>
            <a:r>
              <a:rPr lang="ko-KR" altLang="en-US" dirty="0"/>
              <a:t>카메라 센서와 소리센서 이용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신호등 표지판 규격화 및 간결화 </a:t>
            </a:r>
            <a:r>
              <a:rPr lang="en-US" altLang="ko-KR" dirty="0"/>
              <a:t>(</a:t>
            </a:r>
            <a:r>
              <a:rPr lang="ko-KR" altLang="en-US" dirty="0"/>
              <a:t>디자인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웹 사이트 구축</a:t>
            </a:r>
            <a:r>
              <a:rPr lang="en-US" altLang="ko-KR" dirty="0"/>
              <a:t>(</a:t>
            </a:r>
            <a:r>
              <a:rPr lang="ko-KR" altLang="en-US" dirty="0"/>
              <a:t>프론트</a:t>
            </a:r>
            <a:r>
              <a:rPr lang="en-US" altLang="ko-KR" dirty="0"/>
              <a:t>, </a:t>
            </a:r>
            <a:r>
              <a:rPr lang="ko-KR" altLang="en-US" dirty="0" err="1"/>
              <a:t>백엔드</a:t>
            </a:r>
            <a:r>
              <a:rPr lang="en-US" altLang="ko-KR" dirty="0"/>
              <a:t>, DB)</a:t>
            </a:r>
          </a:p>
        </p:txBody>
      </p:sp>
    </p:spTree>
    <p:extLst>
      <p:ext uri="{BB962C8B-B14F-4D97-AF65-F5344CB8AC3E}">
        <p14:creationId xmlns:p14="http://schemas.microsoft.com/office/powerpoint/2010/main" val="1087550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816092F-B41D-F111-93E6-468607E8B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86" y="-2"/>
            <a:ext cx="12304586" cy="68580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0"/>
            <a:ext cx="12462933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072381" y="2722746"/>
            <a:ext cx="7166704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125524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991402" y="263630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311140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1681254" y="2530635"/>
            <a:ext cx="8829491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식별이 용이하며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간결화된</a:t>
            </a:r>
            <a:endParaRPr lang="en-US" altLang="ko-KR" sz="36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600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보행자 친화적 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개발</a:t>
            </a:r>
          </a:p>
        </p:txBody>
      </p:sp>
      <p:grpSp>
        <p:nvGrpSpPr>
          <p:cNvPr id="4" name="그룹 1013">
            <a:extLst>
              <a:ext uri="{FF2B5EF4-FFF2-40B4-BE49-F238E27FC236}">
                <a16:creationId xmlns:a16="http://schemas.microsoft.com/office/drawing/2014/main" id="{0B433C48-C47A-0F9D-DBBB-FD2684A61183}"/>
              </a:ext>
            </a:extLst>
          </p:cNvPr>
          <p:cNvGrpSpPr/>
          <p:nvPr/>
        </p:nvGrpSpPr>
        <p:grpSpPr>
          <a:xfrm rot="21108336">
            <a:off x="2224629" y="2467469"/>
            <a:ext cx="706342" cy="742654"/>
            <a:chOff x="7446042" y="6507839"/>
            <a:chExt cx="3085714" cy="3195302"/>
          </a:xfrm>
        </p:grpSpPr>
        <p:pic>
          <p:nvPicPr>
            <p:cNvPr id="8" name="Object 40">
              <a:extLst>
                <a:ext uri="{FF2B5EF4-FFF2-40B4-BE49-F238E27FC236}">
                  <a16:creationId xmlns:a16="http://schemas.microsoft.com/office/drawing/2014/main" id="{3FE47589-1E95-8959-05D3-477AE6600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6042" y="6507839"/>
              <a:ext cx="3085714" cy="3195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295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94C9DC-E95D-DF28-7447-69B8EB82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52" y="-59267"/>
            <a:ext cx="12257851" cy="69172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-59268"/>
            <a:ext cx="12462933" cy="6993467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２</a:t>
            </a:r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 배경</a:t>
            </a:r>
          </a:p>
        </p:txBody>
      </p:sp>
    </p:spTree>
    <p:extLst>
      <p:ext uri="{BB962C8B-B14F-4D97-AF65-F5344CB8AC3E}">
        <p14:creationId xmlns:p14="http://schemas.microsoft.com/office/powerpoint/2010/main" val="11118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4779615" y="1377537"/>
            <a:ext cx="26327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5F6AB-CEF3-CFF5-7305-1674FA2DE945}"/>
              </a:ext>
            </a:extLst>
          </p:cNvPr>
          <p:cNvSpPr txBox="1"/>
          <p:nvPr/>
        </p:nvSpPr>
        <p:spPr>
          <a:xfrm>
            <a:off x="3811622" y="6011499"/>
            <a:ext cx="4583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딜레마 존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AA3D3-3EF8-7D7A-EFC6-7904A9976A16}"/>
              </a:ext>
            </a:extLst>
          </p:cNvPr>
          <p:cNvSpPr txBox="1"/>
          <p:nvPr/>
        </p:nvSpPr>
        <p:spPr>
          <a:xfrm>
            <a:off x="76714" y="5964627"/>
            <a:ext cx="4169169" cy="43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보행자 중심으로 달라진 교통법규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CD8A6F-617A-A4E2-15AA-7E952A56AFE9}"/>
              </a:ext>
            </a:extLst>
          </p:cNvPr>
          <p:cNvSpPr txBox="1"/>
          <p:nvPr/>
        </p:nvSpPr>
        <p:spPr>
          <a:xfrm>
            <a:off x="8022831" y="6011499"/>
            <a:ext cx="4169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교통 체증으로 인한 골든 타임 확보 어려움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2" name="Picture 8" descr="보행자 중심' 새 도로교통법 첫날…&quot;스쿨존 횡단보도는 몰랐어요&quot; :: 공감언론 뉴시스통신사 ::">
            <a:extLst>
              <a:ext uri="{FF2B5EF4-FFF2-40B4-BE49-F238E27FC236}">
                <a16:creationId xmlns:a16="http://schemas.microsoft.com/office/drawing/2014/main" id="{78AAD86A-D623-6EDC-7D25-1B1D5E5E1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86" y="2640940"/>
            <a:ext cx="3700227" cy="2379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녹색 심박수 화면 | 프리미엄 벡터">
            <a:extLst>
              <a:ext uri="{FF2B5EF4-FFF2-40B4-BE49-F238E27FC236}">
                <a16:creationId xmlns:a16="http://schemas.microsoft.com/office/drawing/2014/main" id="{5D05DF54-FB2E-F353-4417-30DFDEB13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63" y="2640940"/>
            <a:ext cx="3819333" cy="2386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FD458D-73FF-37E0-0007-4E279BA9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58" y="2450822"/>
            <a:ext cx="3183804" cy="3256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33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4779615" y="1377537"/>
            <a:ext cx="26327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시장 현황</a:t>
            </a:r>
          </a:p>
        </p:txBody>
      </p:sp>
      <p:pic>
        <p:nvPicPr>
          <p:cNvPr id="8" name="Picture 0">
            <a:extLst>
              <a:ext uri="{FF2B5EF4-FFF2-40B4-BE49-F238E27FC236}">
                <a16:creationId xmlns:a16="http://schemas.microsoft.com/office/drawing/2014/main" id="{87B16192-AA8A-9F03-9C87-D1EFFCA68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38" y="2446916"/>
            <a:ext cx="3475059" cy="276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69F2DA3-DC65-79BC-7BD6-4A0AFC5CD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469" y="2446916"/>
            <a:ext cx="3475059" cy="276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D5F6AB-CEF3-CFF5-7305-1674FA2DE945}"/>
              </a:ext>
            </a:extLst>
          </p:cNvPr>
          <p:cNvSpPr txBox="1"/>
          <p:nvPr/>
        </p:nvSpPr>
        <p:spPr>
          <a:xfrm>
            <a:off x="7711826" y="5525887"/>
            <a:ext cx="4583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지능형 교통 시스템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(Intelligent Transportation Systems, ITS)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AA3D3-3EF8-7D7A-EFC6-7904A9976A16}"/>
              </a:ext>
            </a:extLst>
          </p:cNvPr>
          <p:cNvSpPr txBox="1"/>
          <p:nvPr/>
        </p:nvSpPr>
        <p:spPr>
          <a:xfrm>
            <a:off x="162782" y="5678364"/>
            <a:ext cx="4169169" cy="43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신호등의 디스플레이적 변화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7921996-6822-2F6A-4119-2532C3DB2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563" y="2446917"/>
            <a:ext cx="3742403" cy="276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CD8A6F-617A-A4E2-15AA-7E952A56AFE9}"/>
              </a:ext>
            </a:extLst>
          </p:cNvPr>
          <p:cNvSpPr txBox="1"/>
          <p:nvPr/>
        </p:nvSpPr>
        <p:spPr>
          <a:xfrm>
            <a:off x="4011413" y="5772108"/>
            <a:ext cx="4169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V2X 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스마트 도로 인프라 구축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79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1009">
            <a:extLst>
              <a:ext uri="{FF2B5EF4-FFF2-40B4-BE49-F238E27FC236}">
                <a16:creationId xmlns:a16="http://schemas.microsoft.com/office/drawing/2014/main" id="{1EA55B28-A147-56CF-09D5-7CF5C9DB1AD9}"/>
              </a:ext>
            </a:extLst>
          </p:cNvPr>
          <p:cNvGrpSpPr/>
          <p:nvPr/>
        </p:nvGrpSpPr>
        <p:grpSpPr>
          <a:xfrm>
            <a:off x="6470664" y="4088837"/>
            <a:ext cx="949158" cy="323949"/>
            <a:chOff x="11003356" y="7965688"/>
            <a:chExt cx="6171429" cy="1338765"/>
          </a:xfrm>
        </p:grpSpPr>
        <p:pic>
          <p:nvPicPr>
            <p:cNvPr id="63" name="Object 28">
              <a:extLst>
                <a:ext uri="{FF2B5EF4-FFF2-40B4-BE49-F238E27FC236}">
                  <a16:creationId xmlns:a16="http://schemas.microsoft.com/office/drawing/2014/main" id="{ACBB1D91-6664-EBC8-5727-F13044CFB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58" name="그룹 1009">
            <a:extLst>
              <a:ext uri="{FF2B5EF4-FFF2-40B4-BE49-F238E27FC236}">
                <a16:creationId xmlns:a16="http://schemas.microsoft.com/office/drawing/2014/main" id="{748C7D54-B6CF-9A3F-0E7E-8DBF26F518DB}"/>
              </a:ext>
            </a:extLst>
          </p:cNvPr>
          <p:cNvGrpSpPr/>
          <p:nvPr/>
        </p:nvGrpSpPr>
        <p:grpSpPr>
          <a:xfrm>
            <a:off x="6440294" y="2942940"/>
            <a:ext cx="949158" cy="323949"/>
            <a:chOff x="11003356" y="7965688"/>
            <a:chExt cx="6171429" cy="1338765"/>
          </a:xfrm>
        </p:grpSpPr>
        <p:pic>
          <p:nvPicPr>
            <p:cNvPr id="59" name="Object 28">
              <a:extLst>
                <a:ext uri="{FF2B5EF4-FFF2-40B4-BE49-F238E27FC236}">
                  <a16:creationId xmlns:a16="http://schemas.microsoft.com/office/drawing/2014/main" id="{7669783B-9E05-8277-1B1A-3EF3B453A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E2CB8B2-8765-8589-CF60-FD3884A5C911}"/>
              </a:ext>
            </a:extLst>
          </p:cNvPr>
          <p:cNvSpPr txBox="1"/>
          <p:nvPr/>
        </p:nvSpPr>
        <p:spPr>
          <a:xfrm>
            <a:off x="621131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방식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8CBB69-8BA9-2084-5C25-249013F14496}"/>
              </a:ext>
            </a:extLst>
          </p:cNvPr>
          <p:cNvSpPr txBox="1"/>
          <p:nvPr/>
        </p:nvSpPr>
        <p:spPr>
          <a:xfrm>
            <a:off x="5915507" y="3789147"/>
            <a:ext cx="239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 발생시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 제어 및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화면표시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grpSp>
        <p:nvGrpSpPr>
          <p:cNvPr id="54" name="그룹 1009">
            <a:extLst>
              <a:ext uri="{FF2B5EF4-FFF2-40B4-BE49-F238E27FC236}">
                <a16:creationId xmlns:a16="http://schemas.microsoft.com/office/drawing/2014/main" id="{09FCA6B0-73ED-A471-8539-97D9837AA277}"/>
              </a:ext>
            </a:extLst>
          </p:cNvPr>
          <p:cNvGrpSpPr/>
          <p:nvPr/>
        </p:nvGrpSpPr>
        <p:grpSpPr>
          <a:xfrm>
            <a:off x="6470664" y="5220976"/>
            <a:ext cx="1253958" cy="323948"/>
            <a:chOff x="11003356" y="7965688"/>
            <a:chExt cx="6171429" cy="1338765"/>
          </a:xfrm>
        </p:grpSpPr>
        <p:pic>
          <p:nvPicPr>
            <p:cNvPr id="55" name="Object 28">
              <a:extLst>
                <a:ext uri="{FF2B5EF4-FFF2-40B4-BE49-F238E27FC236}">
                  <a16:creationId xmlns:a16="http://schemas.microsoft.com/office/drawing/2014/main" id="{0F30B266-10C8-7792-283E-E8BF5494E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6E61E8-23E0-80FD-1717-8A87AC746CCC}"/>
              </a:ext>
            </a:extLst>
          </p:cNvPr>
          <p:cNvSpPr txBox="1"/>
          <p:nvPr/>
        </p:nvSpPr>
        <p:spPr>
          <a:xfrm>
            <a:off x="2504386" y="1315295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D28FE96-E350-5309-7334-EE3A27E286F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619" y="2456827"/>
            <a:ext cx="4318679" cy="3725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36403B-50FA-23D0-350E-F27AC8282276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운전자용 신호등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8BAD320-9644-00DF-B582-7BD915969939}"/>
              </a:ext>
            </a:extLst>
          </p:cNvPr>
          <p:cNvCxnSpPr>
            <a:cxnSpLocks/>
          </p:cNvCxnSpPr>
          <p:nvPr/>
        </p:nvCxnSpPr>
        <p:spPr>
          <a:xfrm>
            <a:off x="6137072" y="2519804"/>
            <a:ext cx="21277" cy="3610468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01EE82-4D42-778D-E5BF-D9DAE94D99DD}"/>
              </a:ext>
            </a:extLst>
          </p:cNvPr>
          <p:cNvCxnSpPr>
            <a:cxnSpLocks/>
          </p:cNvCxnSpPr>
          <p:nvPr/>
        </p:nvCxnSpPr>
        <p:spPr>
          <a:xfrm flipV="1">
            <a:off x="4269854" y="3510061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AAF612F-0E09-8ACC-D28A-EEEC3CE0CBA6}"/>
              </a:ext>
            </a:extLst>
          </p:cNvPr>
          <p:cNvCxnSpPr>
            <a:cxnSpLocks/>
          </p:cNvCxnSpPr>
          <p:nvPr/>
        </p:nvCxnSpPr>
        <p:spPr>
          <a:xfrm flipV="1">
            <a:off x="4237990" y="4887002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FBF9B48-BC0C-F6AF-665E-86880843DD8A}"/>
              </a:ext>
            </a:extLst>
          </p:cNvPr>
          <p:cNvSpPr txBox="1"/>
          <p:nvPr/>
        </p:nvSpPr>
        <p:spPr>
          <a:xfrm>
            <a:off x="427660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색으로만 표시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EC6F71-21C8-C062-9C42-37CCE8712FB3}"/>
              </a:ext>
            </a:extLst>
          </p:cNvPr>
          <p:cNvSpPr txBox="1"/>
          <p:nvPr/>
        </p:nvSpPr>
        <p:spPr>
          <a:xfrm>
            <a:off x="4276604" y="3777509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 발생시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셋톱박스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수동 제어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B70DB-4AB7-5400-CBB6-55319100CE70}"/>
              </a:ext>
            </a:extLst>
          </p:cNvPr>
          <p:cNvSpPr txBox="1"/>
          <p:nvPr/>
        </p:nvSpPr>
        <p:spPr>
          <a:xfrm>
            <a:off x="4285166" y="5180192"/>
            <a:ext cx="187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지속 시간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C56F05-D155-A016-1C1F-052E58348F98}"/>
              </a:ext>
            </a:extLst>
          </p:cNvPr>
          <p:cNvSpPr txBox="1"/>
          <p:nvPr/>
        </p:nvSpPr>
        <p:spPr>
          <a:xfrm>
            <a:off x="6173050" y="5180191"/>
            <a:ext cx="187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지속 시간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F250388-FAF3-8C2C-0797-61841E36EF49}"/>
              </a:ext>
            </a:extLst>
          </p:cNvPr>
          <p:cNvGrpSpPr/>
          <p:nvPr/>
        </p:nvGrpSpPr>
        <p:grpSpPr>
          <a:xfrm>
            <a:off x="8213833" y="1961626"/>
            <a:ext cx="3437061" cy="4318680"/>
            <a:chOff x="8213833" y="1961626"/>
            <a:chExt cx="3437061" cy="4318680"/>
          </a:xfrm>
        </p:grpSpPr>
        <p:sp>
          <p:nvSpPr>
            <p:cNvPr id="16" name="원통형 78">
              <a:extLst>
                <a:ext uri="{FF2B5EF4-FFF2-40B4-BE49-F238E27FC236}">
                  <a16:creationId xmlns:a16="http://schemas.microsoft.com/office/drawing/2014/main" id="{B11BF739-8D74-139E-3E79-374796AD6249}"/>
                </a:ext>
              </a:extLst>
            </p:cNvPr>
            <p:cNvSpPr/>
            <p:nvPr/>
          </p:nvSpPr>
          <p:spPr>
            <a:xfrm rot="16200000">
              <a:off x="9559180" y="1334000"/>
              <a:ext cx="241594" cy="2932287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9">
              <a:extLst>
                <a:ext uri="{FF2B5EF4-FFF2-40B4-BE49-F238E27FC236}">
                  <a16:creationId xmlns:a16="http://schemas.microsoft.com/office/drawing/2014/main" id="{9D11132F-0300-9BD6-576E-371FBA7EA3A0}"/>
                </a:ext>
              </a:extLst>
            </p:cNvPr>
            <p:cNvSpPr/>
            <p:nvPr/>
          </p:nvSpPr>
          <p:spPr>
            <a:xfrm>
              <a:off x="11139777" y="2262324"/>
              <a:ext cx="204730" cy="3867948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B0B7B0B-3833-FFB8-0717-0F1CF27BD9FA}"/>
                </a:ext>
              </a:extLst>
            </p:cNvPr>
            <p:cNvSpPr/>
            <p:nvPr/>
          </p:nvSpPr>
          <p:spPr>
            <a:xfrm>
              <a:off x="10923242" y="5956358"/>
              <a:ext cx="606647" cy="323948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3">
              <a:extLst>
                <a:ext uri="{FF2B5EF4-FFF2-40B4-BE49-F238E27FC236}">
                  <a16:creationId xmlns:a16="http://schemas.microsoft.com/office/drawing/2014/main" id="{CFD22145-DFA2-F94F-EFE2-3539DA72C70C}"/>
                </a:ext>
              </a:extLst>
            </p:cNvPr>
            <p:cNvSpPr/>
            <p:nvPr/>
          </p:nvSpPr>
          <p:spPr>
            <a:xfrm>
              <a:off x="10881105" y="1961626"/>
              <a:ext cx="769789" cy="397727"/>
            </a:xfrm>
            <a:custGeom>
              <a:avLst/>
              <a:gdLst>
                <a:gd name="connsiteX0" fmla="*/ 0 w 1720734"/>
                <a:gd name="connsiteY0" fmla="*/ 556953 h 556953"/>
                <a:gd name="connsiteX1" fmla="*/ 590204 w 1720734"/>
                <a:gd name="connsiteY1" fmla="*/ 8313 h 556953"/>
                <a:gd name="connsiteX2" fmla="*/ 1720734 w 1720734"/>
                <a:gd name="connsiteY2" fmla="*/ 0 h 556953"/>
                <a:gd name="connsiteX3" fmla="*/ 1172094 w 1720734"/>
                <a:gd name="connsiteY3" fmla="*/ 556953 h 556953"/>
                <a:gd name="connsiteX4" fmla="*/ 0 w 1720734"/>
                <a:gd name="connsiteY4" fmla="*/ 556953 h 55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734" h="556953">
                  <a:moveTo>
                    <a:pt x="0" y="556953"/>
                  </a:moveTo>
                  <a:lnTo>
                    <a:pt x="590204" y="8313"/>
                  </a:lnTo>
                  <a:lnTo>
                    <a:pt x="1720734" y="0"/>
                  </a:lnTo>
                  <a:lnTo>
                    <a:pt x="1172094" y="556953"/>
                  </a:lnTo>
                  <a:lnTo>
                    <a:pt x="0" y="55695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73C99B6-D36B-0A6E-D65C-7201F8412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442" y="2463963"/>
              <a:ext cx="2398865" cy="67235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E51F7D3-861F-9DDF-960C-03A14924E872}"/>
                </a:ext>
              </a:extLst>
            </p:cNvPr>
            <p:cNvSpPr txBox="1"/>
            <p:nvPr/>
          </p:nvSpPr>
          <p:spPr>
            <a:xfrm>
              <a:off x="10907506" y="2069338"/>
              <a:ext cx="716986" cy="21544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태 양 열 </a:t>
              </a:r>
            </a:p>
          </p:txBody>
        </p:sp>
      </p:grpSp>
      <p:pic>
        <p:nvPicPr>
          <p:cNvPr id="45" name="Picture 8" descr="detail image">
            <a:extLst>
              <a:ext uri="{FF2B5EF4-FFF2-40B4-BE49-F238E27FC236}">
                <a16:creationId xmlns:a16="http://schemas.microsoft.com/office/drawing/2014/main" id="{2BC5440C-EC16-B561-894C-97990AF2B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02800" y="1954684"/>
            <a:ext cx="724662" cy="7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1006">
            <a:extLst>
              <a:ext uri="{FF2B5EF4-FFF2-40B4-BE49-F238E27FC236}">
                <a16:creationId xmlns:a16="http://schemas.microsoft.com/office/drawing/2014/main" id="{0289E2D2-F33C-6B27-6B6B-81ABAC74B0A8}"/>
              </a:ext>
            </a:extLst>
          </p:cNvPr>
          <p:cNvGrpSpPr/>
          <p:nvPr/>
        </p:nvGrpSpPr>
        <p:grpSpPr>
          <a:xfrm>
            <a:off x="8084497" y="1205517"/>
            <a:ext cx="2180394" cy="708522"/>
            <a:chOff x="1101522" y="1087626"/>
            <a:chExt cx="6171429" cy="2036163"/>
          </a:xfrm>
        </p:grpSpPr>
        <p:pic>
          <p:nvPicPr>
            <p:cNvPr id="49" name="Object 19">
              <a:extLst>
                <a:ext uri="{FF2B5EF4-FFF2-40B4-BE49-F238E27FC236}">
                  <a16:creationId xmlns:a16="http://schemas.microsoft.com/office/drawing/2014/main" id="{BD231607-D8F0-98BB-299F-B9FBB18B3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1522" y="1087626"/>
              <a:ext cx="6171429" cy="203616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611191A-F57E-345D-D710-9EC139439B31}"/>
              </a:ext>
            </a:extLst>
          </p:cNvPr>
          <p:cNvSpPr txBox="1"/>
          <p:nvPr/>
        </p:nvSpPr>
        <p:spPr>
          <a:xfrm>
            <a:off x="8281094" y="1243887"/>
            <a:ext cx="167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</a:t>
            </a:r>
          </a:p>
        </p:txBody>
      </p:sp>
    </p:spTree>
    <p:extLst>
      <p:ext uri="{BB962C8B-B14F-4D97-AF65-F5344CB8AC3E}">
        <p14:creationId xmlns:p14="http://schemas.microsoft.com/office/powerpoint/2010/main" val="158181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8">
            <a:extLst>
              <a:ext uri="{FF2B5EF4-FFF2-40B4-BE49-F238E27FC236}">
                <a16:creationId xmlns:a16="http://schemas.microsoft.com/office/drawing/2014/main" id="{6D930A05-C4E7-AF2C-9793-9776FB9055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12616" y="5174576"/>
            <a:ext cx="949158" cy="323949"/>
          </a:xfrm>
          <a:prstGeom prst="rect">
            <a:avLst/>
          </a:prstGeom>
        </p:spPr>
      </p:pic>
      <p:pic>
        <p:nvPicPr>
          <p:cNvPr id="19" name="Object 28">
            <a:extLst>
              <a:ext uri="{FF2B5EF4-FFF2-40B4-BE49-F238E27FC236}">
                <a16:creationId xmlns:a16="http://schemas.microsoft.com/office/drawing/2014/main" id="{24F5DDAA-F8BA-1989-E747-998CD737F82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3824" y="3810900"/>
            <a:ext cx="697585" cy="323949"/>
          </a:xfrm>
          <a:prstGeom prst="rect">
            <a:avLst/>
          </a:prstGeom>
        </p:spPr>
      </p:pic>
      <p:pic>
        <p:nvPicPr>
          <p:cNvPr id="16" name="Object 28">
            <a:extLst>
              <a:ext uri="{FF2B5EF4-FFF2-40B4-BE49-F238E27FC236}">
                <a16:creationId xmlns:a16="http://schemas.microsoft.com/office/drawing/2014/main" id="{C8DB5A0E-172D-083D-1CD3-215E6362F9A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37698" y="4077199"/>
            <a:ext cx="949158" cy="323949"/>
          </a:xfrm>
          <a:prstGeom prst="rect">
            <a:avLst/>
          </a:prstGeom>
        </p:spPr>
      </p:pic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0E574DD-AF5F-64C1-1D3A-F611581DAB31}"/>
              </a:ext>
            </a:extLst>
          </p:cNvPr>
          <p:cNvGrpSpPr/>
          <p:nvPr/>
        </p:nvGrpSpPr>
        <p:grpSpPr>
          <a:xfrm>
            <a:off x="6324773" y="2936338"/>
            <a:ext cx="949158" cy="323949"/>
            <a:chOff x="11003356" y="7965688"/>
            <a:chExt cx="6171429" cy="1338765"/>
          </a:xfrm>
        </p:grpSpPr>
        <p:pic>
          <p:nvPicPr>
            <p:cNvPr id="15" name="Object 28">
              <a:extLst>
                <a:ext uri="{FF2B5EF4-FFF2-40B4-BE49-F238E27FC236}">
                  <a16:creationId xmlns:a16="http://schemas.microsoft.com/office/drawing/2014/main" id="{DBBB6D5F-D387-C463-2DA9-37565B84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1CD267CA-9A38-DF75-C55D-9BE7472965A9}"/>
              </a:ext>
            </a:extLst>
          </p:cNvPr>
          <p:cNvGrpSpPr/>
          <p:nvPr/>
        </p:nvGrpSpPr>
        <p:grpSpPr>
          <a:xfrm>
            <a:off x="8084497" y="1205517"/>
            <a:ext cx="2180394" cy="708522"/>
            <a:chOff x="1101522" y="1087626"/>
            <a:chExt cx="6171429" cy="2036163"/>
          </a:xfrm>
        </p:grpSpPr>
        <p:pic>
          <p:nvPicPr>
            <p:cNvPr id="10" name="Object 19">
              <a:extLst>
                <a:ext uri="{FF2B5EF4-FFF2-40B4-BE49-F238E27FC236}">
                  <a16:creationId xmlns:a16="http://schemas.microsoft.com/office/drawing/2014/main" id="{028C0ADC-CD32-C84E-1625-612D761AA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522" y="1087626"/>
              <a:ext cx="6171429" cy="203616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572C2C-B533-7293-A4B4-8D71EBC7BB91}"/>
              </a:ext>
            </a:extLst>
          </p:cNvPr>
          <p:cNvSpPr txBox="1"/>
          <p:nvPr/>
        </p:nvSpPr>
        <p:spPr>
          <a:xfrm>
            <a:off x="8281094" y="1243887"/>
            <a:ext cx="167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2D01B5E-088B-6CB5-047D-BF5A5EA651D5}"/>
              </a:ext>
            </a:extLst>
          </p:cNvPr>
          <p:cNvGrpSpPr/>
          <p:nvPr/>
        </p:nvGrpSpPr>
        <p:grpSpPr>
          <a:xfrm>
            <a:off x="8281094" y="1490853"/>
            <a:ext cx="1311337" cy="5273900"/>
            <a:chOff x="8301212" y="769835"/>
            <a:chExt cx="1577763" cy="5273900"/>
          </a:xfrm>
        </p:grpSpPr>
        <p:sp>
          <p:nvSpPr>
            <p:cNvPr id="11" name="자유형 16">
              <a:extLst>
                <a:ext uri="{FF2B5EF4-FFF2-40B4-BE49-F238E27FC236}">
                  <a16:creationId xmlns:a16="http://schemas.microsoft.com/office/drawing/2014/main" id="{D21D16C3-E33D-C2E4-E936-53B80FE98DB9}"/>
                </a:ext>
              </a:extLst>
            </p:cNvPr>
            <p:cNvSpPr/>
            <p:nvPr/>
          </p:nvSpPr>
          <p:spPr>
            <a:xfrm>
              <a:off x="8436203" y="4815840"/>
              <a:ext cx="168396" cy="256831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잘린 대각선 방향 모서리 12">
              <a:extLst>
                <a:ext uri="{FF2B5EF4-FFF2-40B4-BE49-F238E27FC236}">
                  <a16:creationId xmlns:a16="http://schemas.microsoft.com/office/drawing/2014/main" id="{60C7C350-6262-D241-72BE-D783F9DB6281}"/>
                </a:ext>
              </a:extLst>
            </p:cNvPr>
            <p:cNvSpPr/>
            <p:nvPr/>
          </p:nvSpPr>
          <p:spPr>
            <a:xfrm>
              <a:off x="8604599" y="4859889"/>
              <a:ext cx="1045832" cy="235630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16">
              <a:extLst>
                <a:ext uri="{FF2B5EF4-FFF2-40B4-BE49-F238E27FC236}">
                  <a16:creationId xmlns:a16="http://schemas.microsoft.com/office/drawing/2014/main" id="{DB0DF461-21EF-A70B-91EF-33BB9A275471}"/>
                </a:ext>
              </a:extLst>
            </p:cNvPr>
            <p:cNvSpPr/>
            <p:nvPr/>
          </p:nvSpPr>
          <p:spPr>
            <a:xfrm rot="10800000">
              <a:off x="9497076" y="4809437"/>
              <a:ext cx="266909" cy="276998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통형 22">
              <a:extLst>
                <a:ext uri="{FF2B5EF4-FFF2-40B4-BE49-F238E27FC236}">
                  <a16:creationId xmlns:a16="http://schemas.microsoft.com/office/drawing/2014/main" id="{CA839EA5-F533-B0D0-CAF0-EC22DB52584A}"/>
                </a:ext>
              </a:extLst>
            </p:cNvPr>
            <p:cNvSpPr/>
            <p:nvPr/>
          </p:nvSpPr>
          <p:spPr>
            <a:xfrm>
              <a:off x="8910724" y="4870541"/>
              <a:ext cx="329883" cy="976104"/>
            </a:xfrm>
            <a:prstGeom prst="can">
              <a:avLst/>
            </a:prstGeom>
            <a:solidFill>
              <a:srgbClr val="2E6C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D64A14B-94AE-2699-2B57-14ACA7536BC4}"/>
                </a:ext>
              </a:extLst>
            </p:cNvPr>
            <p:cNvSpPr/>
            <p:nvPr/>
          </p:nvSpPr>
          <p:spPr>
            <a:xfrm>
              <a:off x="8546077" y="5626876"/>
              <a:ext cx="1045831" cy="416859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실행 단추: 소리 24">
              <a:hlinkClick r:id="" action="ppaction://noaction" highlightClick="1">
                <a:snd r:embed="rId6" name="applause.wav"/>
              </a:hlinkClick>
              <a:extLst>
                <a:ext uri="{FF2B5EF4-FFF2-40B4-BE49-F238E27FC236}">
                  <a16:creationId xmlns:a16="http://schemas.microsoft.com/office/drawing/2014/main" id="{55BD32CC-9877-03B4-8AE0-68895ED185B4}"/>
                </a:ext>
              </a:extLst>
            </p:cNvPr>
            <p:cNvSpPr/>
            <p:nvPr/>
          </p:nvSpPr>
          <p:spPr>
            <a:xfrm>
              <a:off x="9259531" y="4947936"/>
              <a:ext cx="254194" cy="152589"/>
            </a:xfrm>
            <a:prstGeom prst="actionButtonSound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406A769-3D86-F8EE-456F-86C1B37F178A}"/>
                </a:ext>
              </a:extLst>
            </p:cNvPr>
            <p:cNvGrpSpPr/>
            <p:nvPr/>
          </p:nvGrpSpPr>
          <p:grpSpPr>
            <a:xfrm>
              <a:off x="8301212" y="769835"/>
              <a:ext cx="1443969" cy="4796077"/>
              <a:chOff x="8411441" y="1273841"/>
              <a:chExt cx="1176260" cy="3402565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4DDEABB5-411A-C13F-E1EC-B5F19D3763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8144" r="26979"/>
              <a:stretch/>
            </p:blipFill>
            <p:spPr>
              <a:xfrm>
                <a:off x="8411441" y="1273841"/>
                <a:ext cx="1176260" cy="3402565"/>
              </a:xfrm>
              <a:prstGeom prst="rect">
                <a:avLst/>
              </a:prstGeom>
            </p:spPr>
          </p:pic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4D99D0-DF96-8FF9-B45D-EC144F3156C8}"/>
                  </a:ext>
                </a:extLst>
              </p:cNvPr>
              <p:cNvSpPr/>
              <p:nvPr/>
            </p:nvSpPr>
            <p:spPr>
              <a:xfrm rot="5400000">
                <a:off x="7792841" y="2566678"/>
                <a:ext cx="2365318" cy="803121"/>
              </a:xfrm>
              <a:prstGeom prst="rect">
                <a:avLst/>
              </a:prstGeom>
              <a:solidFill>
                <a:srgbClr val="00B05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B5234F4-9CF3-48C1-8AF6-759E8820F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4642" y="1608275"/>
              <a:ext cx="838006" cy="106316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66FA3C-38E9-CB66-ADC4-53C7C65EDDD6}"/>
                </a:ext>
              </a:extLst>
            </p:cNvPr>
            <p:cNvSpPr txBox="1"/>
            <p:nvPr/>
          </p:nvSpPr>
          <p:spPr>
            <a:xfrm>
              <a:off x="8668716" y="2690780"/>
              <a:ext cx="63144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건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너 가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오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F5F844-010D-033E-03B1-48D2E13B6606}"/>
                </a:ext>
              </a:extLst>
            </p:cNvPr>
            <p:cNvSpPr txBox="1"/>
            <p:nvPr/>
          </p:nvSpPr>
          <p:spPr>
            <a:xfrm>
              <a:off x="8478480" y="4280244"/>
              <a:ext cx="9900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초</a:t>
              </a:r>
            </a:p>
          </p:txBody>
        </p:sp>
        <p:sp>
          <p:nvSpPr>
            <p:cNvPr id="30" name="자유형 56">
              <a:extLst>
                <a:ext uri="{FF2B5EF4-FFF2-40B4-BE49-F238E27FC236}">
                  <a16:creationId xmlns:a16="http://schemas.microsoft.com/office/drawing/2014/main" id="{E25B7B93-A835-22C9-D51F-300BE7F2775C}"/>
                </a:ext>
              </a:extLst>
            </p:cNvPr>
            <p:cNvSpPr/>
            <p:nvPr/>
          </p:nvSpPr>
          <p:spPr>
            <a:xfrm>
              <a:off x="9540851" y="1455058"/>
              <a:ext cx="237269" cy="3640474"/>
            </a:xfrm>
            <a:custGeom>
              <a:avLst/>
              <a:gdLst>
                <a:gd name="connsiteX0" fmla="*/ 0 w 266007"/>
                <a:gd name="connsiteY0" fmla="*/ 0 h 3782291"/>
                <a:gd name="connsiteX1" fmla="*/ 0 w 266007"/>
                <a:gd name="connsiteY1" fmla="*/ 3532909 h 3782291"/>
                <a:gd name="connsiteX2" fmla="*/ 266007 w 266007"/>
                <a:gd name="connsiteY2" fmla="*/ 3782291 h 3782291"/>
                <a:gd name="connsiteX3" fmla="*/ 257694 w 266007"/>
                <a:gd name="connsiteY3" fmla="*/ 249382 h 3782291"/>
                <a:gd name="connsiteX4" fmla="*/ 0 w 266007"/>
                <a:gd name="connsiteY4" fmla="*/ 0 h 37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007" h="3782291">
                  <a:moveTo>
                    <a:pt x="0" y="0"/>
                  </a:moveTo>
                  <a:lnTo>
                    <a:pt x="0" y="3532909"/>
                  </a:lnTo>
                  <a:lnTo>
                    <a:pt x="266007" y="3782291"/>
                  </a:lnTo>
                  <a:lnTo>
                    <a:pt x="257694" y="24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11A357-5B80-482E-A970-519EECE828A0}"/>
                </a:ext>
              </a:extLst>
            </p:cNvPr>
            <p:cNvSpPr txBox="1"/>
            <p:nvPr/>
          </p:nvSpPr>
          <p:spPr>
            <a:xfrm>
              <a:off x="9497077" y="1942299"/>
              <a:ext cx="281043" cy="274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차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량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우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회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금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지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ko-KR" altLang="en-US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5E1F49-AC7B-4E3B-0CA6-A874B3F2C3B4}"/>
                </a:ext>
              </a:extLst>
            </p:cNvPr>
            <p:cNvSpPr txBox="1"/>
            <p:nvPr/>
          </p:nvSpPr>
          <p:spPr>
            <a:xfrm>
              <a:off x="9426902" y="4437101"/>
              <a:ext cx="452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12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6AADFF-E28B-C925-062B-007CBE0DDA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2" y="2152428"/>
            <a:ext cx="3678334" cy="42641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9B523E-42E7-7B2C-1010-65087DD48CBA}"/>
              </a:ext>
            </a:extLst>
          </p:cNvPr>
          <p:cNvSpPr txBox="1"/>
          <p:nvPr/>
        </p:nvSpPr>
        <p:spPr>
          <a:xfrm>
            <a:off x="2504386" y="1315295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00CACE-924A-44B5-59B5-459ABEE70DCD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보행자용 신호등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636B148-1E43-35A3-726C-F6459256FAFB}"/>
              </a:ext>
            </a:extLst>
          </p:cNvPr>
          <p:cNvCxnSpPr>
            <a:cxnSpLocks/>
          </p:cNvCxnSpPr>
          <p:nvPr/>
        </p:nvCxnSpPr>
        <p:spPr>
          <a:xfrm>
            <a:off x="6137072" y="2519804"/>
            <a:ext cx="21277" cy="3610468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01017F5-351F-131F-E5D8-B56FF5D7728A}"/>
              </a:ext>
            </a:extLst>
          </p:cNvPr>
          <p:cNvCxnSpPr>
            <a:cxnSpLocks/>
          </p:cNvCxnSpPr>
          <p:nvPr/>
        </p:nvCxnSpPr>
        <p:spPr>
          <a:xfrm flipV="1">
            <a:off x="4269854" y="3510061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C16D6A-8D9E-0EF3-FB80-285BBEBCD87B}"/>
              </a:ext>
            </a:extLst>
          </p:cNvPr>
          <p:cNvCxnSpPr>
            <a:cxnSpLocks/>
          </p:cNvCxnSpPr>
          <p:nvPr/>
        </p:nvCxnSpPr>
        <p:spPr>
          <a:xfrm flipV="1">
            <a:off x="4237990" y="4887002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3E3BB76-01FB-1ECB-17AE-2F29B98EAE87}"/>
              </a:ext>
            </a:extLst>
          </p:cNvPr>
          <p:cNvSpPr txBox="1"/>
          <p:nvPr/>
        </p:nvSpPr>
        <p:spPr>
          <a:xfrm>
            <a:off x="621131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다방향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 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C0100C-B246-29E8-98D0-C4B3C3B8B853}"/>
              </a:ext>
            </a:extLst>
          </p:cNvPr>
          <p:cNvSpPr txBox="1"/>
          <p:nvPr/>
        </p:nvSpPr>
        <p:spPr>
          <a:xfrm>
            <a:off x="427660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다방향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 불가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360159-7B77-C7D6-BAB4-CB6DF57FA54F}"/>
              </a:ext>
            </a:extLst>
          </p:cNvPr>
          <p:cNvSpPr txBox="1"/>
          <p:nvPr/>
        </p:nvSpPr>
        <p:spPr>
          <a:xfrm>
            <a:off x="4276604" y="3777509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우회전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진입 금지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D410F8-B8E5-068E-82F2-D189B01F901E}"/>
              </a:ext>
            </a:extLst>
          </p:cNvPr>
          <p:cNvSpPr txBox="1"/>
          <p:nvPr/>
        </p:nvSpPr>
        <p:spPr>
          <a:xfrm>
            <a:off x="4285166" y="5180192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메타 정보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99EEBA-C266-3791-9561-26A236B5D491}"/>
              </a:ext>
            </a:extLst>
          </p:cNvPr>
          <p:cNvSpPr txBox="1"/>
          <p:nvPr/>
        </p:nvSpPr>
        <p:spPr>
          <a:xfrm>
            <a:off x="6175686" y="5143281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메타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773340-5B25-89A7-1AEC-742BD92C3A92}"/>
              </a:ext>
            </a:extLst>
          </p:cNvPr>
          <p:cNvSpPr txBox="1"/>
          <p:nvPr/>
        </p:nvSpPr>
        <p:spPr>
          <a:xfrm>
            <a:off x="5915507" y="3789147"/>
            <a:ext cx="239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우회전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진입 금지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872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b="1" dirty="0" err="1" smtClean="0">
            <a:latin typeface="Haettenschweiler" panose="020B070604090206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751</Words>
  <Application>Microsoft Office PowerPoint</Application>
  <PresentationFormat>와이드스크린</PresentationFormat>
  <Paragraphs>223</Paragraphs>
  <Slides>23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HY견고딕</vt:lpstr>
      <vt:lpstr>나눔고딕</vt:lpstr>
      <vt:lpstr>맑은 고딕</vt:lpstr>
      <vt:lpstr>한컴바탕</vt:lpstr>
      <vt:lpstr>함초롬바탕</vt:lpstr>
      <vt:lpstr>Arial</vt:lpstr>
      <vt:lpstr>Arial Black</vt:lpstr>
      <vt:lpstr>Haettenschweiler</vt:lpstr>
      <vt:lpstr>Office 테마</vt:lpstr>
      <vt:lpstr>스마트 신호등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  <vt:lpstr>개발 목표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신호등  기획서 (넥스프라)</dc:title>
  <dc:creator>user</dc:creator>
  <cp:lastModifiedBy>CHOI HS</cp:lastModifiedBy>
  <cp:revision>29</cp:revision>
  <dcterms:created xsi:type="dcterms:W3CDTF">2022-12-15T07:36:15Z</dcterms:created>
  <dcterms:modified xsi:type="dcterms:W3CDTF">2022-12-16T01:21:18Z</dcterms:modified>
</cp:coreProperties>
</file>